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001" r:id="rId1"/>
  </p:sldMasterIdLst>
  <p:sldIdLst>
    <p:sldId id="256" r:id="rId2"/>
    <p:sldId id="262" r:id="rId3"/>
    <p:sldId id="285" r:id="rId4"/>
    <p:sldId id="279" r:id="rId5"/>
    <p:sldId id="280" r:id="rId6"/>
    <p:sldId id="281" r:id="rId7"/>
    <p:sldId id="287" r:id="rId8"/>
    <p:sldId id="289" r:id="rId9"/>
    <p:sldId id="261" r:id="rId10"/>
    <p:sldId id="299" r:id="rId11"/>
    <p:sldId id="282" r:id="rId12"/>
    <p:sldId id="294" r:id="rId13"/>
    <p:sldId id="300" r:id="rId14"/>
    <p:sldId id="302" r:id="rId15"/>
    <p:sldId id="303" r:id="rId16"/>
    <p:sldId id="305" r:id="rId17"/>
    <p:sldId id="306" r:id="rId18"/>
    <p:sldId id="307" r:id="rId19"/>
    <p:sldId id="309" r:id="rId20"/>
    <p:sldId id="308" r:id="rId21"/>
    <p:sldId id="310" r:id="rId22"/>
    <p:sldId id="311" r:id="rId23"/>
    <p:sldId id="292" r:id="rId24"/>
    <p:sldId id="295" r:id="rId25"/>
    <p:sldId id="293" r:id="rId26"/>
    <p:sldId id="297" r:id="rId27"/>
    <p:sldId id="313" r:id="rId28"/>
    <p:sldId id="314" r:id="rId29"/>
    <p:sldId id="296" r:id="rId30"/>
    <p:sldId id="298" r:id="rId31"/>
    <p:sldId id="312" r:id="rId32"/>
    <p:sldId id="317" r:id="rId33"/>
    <p:sldId id="318" r:id="rId34"/>
    <p:sldId id="319" r:id="rId35"/>
    <p:sldId id="320" r:id="rId36"/>
    <p:sldId id="284" r:id="rId37"/>
    <p:sldId id="315" r:id="rId38"/>
    <p:sldId id="286" r:id="rId39"/>
    <p:sldId id="266" r:id="rId40"/>
    <p:sldId id="316" r:id="rId41"/>
    <p:sldId id="265" r:id="rId42"/>
    <p:sldId id="270" r:id="rId43"/>
    <p:sldId id="269" r:id="rId44"/>
    <p:sldId id="271" r:id="rId45"/>
    <p:sldId id="272" r:id="rId4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538"/>
    <p:restoredTop sz="94670"/>
  </p:normalViewPr>
  <p:slideViewPr>
    <p:cSldViewPr snapToGrid="0" snapToObjects="1">
      <p:cViewPr>
        <p:scale>
          <a:sx n="165" d="100"/>
          <a:sy n="165" d="100"/>
        </p:scale>
        <p:origin x="6688" y="15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0A06F1D5-6D71-534A-B2D4-7FD81E114E55}" type="datetimeFigureOut">
              <a:rPr lang="en-US" smtClean="0"/>
              <a:t>1/10/21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D9B65322-2CDF-A54E-A627-2D323B66F5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7200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6F1D5-6D71-534A-B2D4-7FD81E114E55}" type="datetimeFigureOut">
              <a:rPr lang="en-US" smtClean="0"/>
              <a:t>1/10/21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65322-2CDF-A54E-A627-2D323B66F5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6334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6F1D5-6D71-534A-B2D4-7FD81E114E55}" type="datetimeFigureOut">
              <a:rPr lang="en-US" smtClean="0"/>
              <a:t>1/10/21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65322-2CDF-A54E-A627-2D323B66F5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7583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6F1D5-6D71-534A-B2D4-7FD81E114E55}" type="datetimeFigureOut">
              <a:rPr lang="en-US" smtClean="0"/>
              <a:t>1/10/21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65322-2CDF-A54E-A627-2D323B66F520}" type="slidenum">
              <a:rPr lang="en-US" smtClean="0"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566681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6F1D5-6D71-534A-B2D4-7FD81E114E55}" type="datetimeFigureOut">
              <a:rPr lang="en-US" smtClean="0"/>
              <a:t>1/10/21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65322-2CDF-A54E-A627-2D323B66F5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5850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6F1D5-6D71-534A-B2D4-7FD81E114E55}" type="datetimeFigureOut">
              <a:rPr lang="en-US" smtClean="0"/>
              <a:t>1/10/21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65322-2CDF-A54E-A627-2D323B66F5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297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6F1D5-6D71-534A-B2D4-7FD81E114E55}" type="datetimeFigureOut">
              <a:rPr lang="en-US" smtClean="0"/>
              <a:t>1/10/21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65322-2CDF-A54E-A627-2D323B66F5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9769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6F1D5-6D71-534A-B2D4-7FD81E114E55}" type="datetimeFigureOut">
              <a:rPr lang="en-US" smtClean="0"/>
              <a:t>1/10/21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65322-2CDF-A54E-A627-2D323B66F5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39519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6F1D5-6D71-534A-B2D4-7FD81E114E55}" type="datetimeFigureOut">
              <a:rPr lang="en-US" smtClean="0"/>
              <a:t>1/10/21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65322-2CDF-A54E-A627-2D323B66F5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0716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5882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1387549"/>
            <a:ext cx="9905999" cy="44036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6F1D5-6D71-534A-B2D4-7FD81E114E55}" type="datetimeFigureOut">
              <a:rPr lang="en-US" smtClean="0"/>
              <a:t>1/10/21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65322-2CDF-A54E-A627-2D323B66F5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5865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6F1D5-6D71-534A-B2D4-7FD81E114E55}" type="datetimeFigureOut">
              <a:rPr lang="en-US" smtClean="0"/>
              <a:t>1/10/21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65322-2CDF-A54E-A627-2D323B66F5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1053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6F1D5-6D71-534A-B2D4-7FD81E114E55}" type="datetimeFigureOut">
              <a:rPr lang="en-US" smtClean="0"/>
              <a:t>1/10/21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65322-2CDF-A54E-A627-2D323B66F5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5279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6F1D5-6D71-534A-B2D4-7FD81E114E55}" type="datetimeFigureOut">
              <a:rPr lang="en-US" smtClean="0"/>
              <a:t>1/10/21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65322-2CDF-A54E-A627-2D323B66F5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497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6F1D5-6D71-534A-B2D4-7FD81E114E55}" type="datetimeFigureOut">
              <a:rPr lang="en-US" smtClean="0"/>
              <a:t>1/10/21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65322-2CDF-A54E-A627-2D323B66F5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1544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6F1D5-6D71-534A-B2D4-7FD81E114E55}" type="datetimeFigureOut">
              <a:rPr lang="en-US" smtClean="0"/>
              <a:t>1/10/21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65322-2CDF-A54E-A627-2D323B66F5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2863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6F1D5-6D71-534A-B2D4-7FD81E114E55}" type="datetimeFigureOut">
              <a:rPr lang="en-US" smtClean="0"/>
              <a:t>1/10/21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65322-2CDF-A54E-A627-2D323B66F5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1621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6F1D5-6D71-534A-B2D4-7FD81E114E55}" type="datetimeFigureOut">
              <a:rPr lang="en-US" smtClean="0"/>
              <a:t>1/10/21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65322-2CDF-A54E-A627-2D323B66F5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0746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06F1D5-6D71-534A-B2D4-7FD81E114E55}" type="datetimeFigureOut">
              <a:rPr lang="en-US" smtClean="0"/>
              <a:t>1/10/21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B65322-2CDF-A54E-A627-2D323B66F5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29181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02" r:id="rId1"/>
    <p:sldLayoutId id="2147484003" r:id="rId2"/>
    <p:sldLayoutId id="2147484004" r:id="rId3"/>
    <p:sldLayoutId id="2147484005" r:id="rId4"/>
    <p:sldLayoutId id="2147484006" r:id="rId5"/>
    <p:sldLayoutId id="2147484007" r:id="rId6"/>
    <p:sldLayoutId id="2147484008" r:id="rId7"/>
    <p:sldLayoutId id="2147484009" r:id="rId8"/>
    <p:sldLayoutId id="2147484010" r:id="rId9"/>
    <p:sldLayoutId id="2147484011" r:id="rId10"/>
    <p:sldLayoutId id="2147484012" r:id="rId11"/>
    <p:sldLayoutId id="2147484013" r:id="rId12"/>
    <p:sldLayoutId id="2147484014" r:id="rId13"/>
    <p:sldLayoutId id="2147484015" r:id="rId14"/>
    <p:sldLayoutId id="2147484016" r:id="rId15"/>
    <p:sldLayoutId id="2147484017" r:id="rId16"/>
    <p:sldLayoutId id="2147484018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deepmind.com/blog/article/muzero-mastering-go-chess-shogi-and-atari-without-rules" TargetMode="External"/><Relationship Id="rId13" Type="http://schemas.openxmlformats.org/officeDocument/2006/relationships/image" Target="../media/image8.jpg"/><Relationship Id="rId3" Type="http://schemas.openxmlformats.org/officeDocument/2006/relationships/image" Target="../media/image3.gif"/><Relationship Id="rId7" Type="http://schemas.openxmlformats.org/officeDocument/2006/relationships/image" Target="../media/image5.jpg"/><Relationship Id="rId12" Type="http://schemas.openxmlformats.org/officeDocument/2006/relationships/hyperlink" Target="https://openai.com/blog/solving-rubiks-cube/" TargetMode="External"/><Relationship Id="rId2" Type="http://schemas.openxmlformats.org/officeDocument/2006/relationships/hyperlink" Target="https://www.youtube.com/watch?v=V1eYniJ0Rnk" TargetMode="External"/><Relationship Id="rId1" Type="http://schemas.openxmlformats.org/officeDocument/2006/relationships/slideLayout" Target="../slideLayouts/slideLayout15.xml"/><Relationship Id="rId6" Type="http://schemas.openxmlformats.org/officeDocument/2006/relationships/hyperlink" Target="https://openai.com/projects/five/" TargetMode="External"/><Relationship Id="rId11" Type="http://schemas.openxmlformats.org/officeDocument/2006/relationships/image" Target="../media/image7.jpg"/><Relationship Id="rId5" Type="http://schemas.openxmlformats.org/officeDocument/2006/relationships/image" Target="../media/image4.jpg"/><Relationship Id="rId10" Type="http://schemas.openxmlformats.org/officeDocument/2006/relationships/hyperlink" Target="https://deepmind.com/blog/article/AlphaStar-Grandmaster-level-in-StarCraft-II-using-multi-agent-reinforcement-learning" TargetMode="External"/><Relationship Id="rId4" Type="http://schemas.openxmlformats.org/officeDocument/2006/relationships/hyperlink" Target="https://deepmind.com/research/case-studies/alphago-the-story-so-far" TargetMode="External"/><Relationship Id="rId9" Type="http://schemas.openxmlformats.org/officeDocument/2006/relationships/image" Target="../media/image6.jp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microsoft.com/en-us/research/blog/unadversarial-examples-designing-objects-for-robust-vision/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904.12901" TargetMode="External"/><Relationship Id="rId2" Type="http://schemas.openxmlformats.org/officeDocument/2006/relationships/hyperlink" Target="https://www.alexirpan.com/2018/02/14/rl-hard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2003.11881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hx_bgoTF7bs?start=87&amp;feature=oembed" TargetMode="External"/><Relationship Id="rId5" Type="http://schemas.openxmlformats.org/officeDocument/2006/relationships/hyperlink" Target="https://arxiv.org/pdf/1707.02286.pdf" TargetMode="External"/><Relationship Id="rId4" Type="http://schemas.openxmlformats.org/officeDocument/2006/relationships/image" Target="../media/image36.tif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ai.com/blog/faulty-reward-functions/" TargetMode="Externa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tlOIHko8ySg?feature=oembed" TargetMode="External"/><Relationship Id="rId4" Type="http://schemas.openxmlformats.org/officeDocument/2006/relationships/image" Target="../media/image37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f"/><Relationship Id="rId2" Type="http://schemas.openxmlformats.org/officeDocument/2006/relationships/hyperlink" Target="https://www.alexirpan.com/2018/02/14/rl-hard.html" TargetMode="Externa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lilianweng.github.io/lil-log/2018/11/30/meta-learning.html" TargetMode="External"/><Relationship Id="rId2" Type="http://schemas.openxmlformats.org/officeDocument/2006/relationships/hyperlink" Target="https://bair.berkeley.edu/blog/2019/12/12/mbpo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earchenterpriseai.techtarget.com/definition/machine-teaching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thegradient.pub/learning-from-humans-what-is-inverse-reinforcement-learning/" TargetMode="External"/><Relationship Id="rId2" Type="http://schemas.openxmlformats.org/officeDocument/2006/relationships/hyperlink" Target="https://minimizingregret.wordpress.com/2019/04/15/reinforcement-learning-without-rewards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7" Type="http://schemas.openxmlformats.org/officeDocument/2006/relationships/image" Target="../media/image12.png"/><Relationship Id="rId2" Type="http://schemas.openxmlformats.org/officeDocument/2006/relationships/hyperlink" Target="https://netflixtechblog.com/artwork-personalization-c589f074ad76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edium.com/loon-for-all/drifting-efficiently-through-the-stratosphere-using-deep-reinforcement-learning-c38723ee2e90" TargetMode="External"/><Relationship Id="rId5" Type="http://schemas.openxmlformats.org/officeDocument/2006/relationships/image" Target="../media/image11.png"/><Relationship Id="rId4" Type="http://schemas.openxmlformats.org/officeDocument/2006/relationships/hyperlink" Target="https://www.wsj.com/articles/ai-enabled-cheetos-offer-promise-of-the-perfect-puff-11608158547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microsoft.com/en-us/ai/autonomous-systems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hyperlink" Target="https://openai.com/blog/openai-five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tiff"/><Relationship Id="rId4" Type="http://schemas.openxmlformats.org/officeDocument/2006/relationships/hyperlink" Target="https://openreview.net/pdf?id=r1lyTjAqYX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8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ED7328-CAE1-2E48-8E77-7E525CC40C4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Real-World Reinforcement Learning:</a:t>
            </a:r>
            <a:br>
              <a:rPr lang="en-US" dirty="0"/>
            </a:br>
            <a:r>
              <a:rPr lang="en-US" dirty="0"/>
              <a:t>Challenges and Opportunities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11F081A-75C7-084B-9E2E-53278D5FEFD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Enes Bilgin</a:t>
            </a:r>
            <a:br>
              <a:rPr lang="en-US" dirty="0"/>
            </a:br>
            <a:r>
              <a:rPr lang="en-US" dirty="0"/>
              <a:t>Sr. AI Engineer | Microsoft Autonomous Systems</a:t>
            </a:r>
          </a:p>
          <a:p>
            <a:endParaRPr lang="en-US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55ADF6C9-F1A6-914A-9561-BF81FAABD4F9}"/>
              </a:ext>
            </a:extLst>
          </p:cNvPr>
          <p:cNvSpPr txBox="1">
            <a:spLocks/>
          </p:cNvSpPr>
          <p:nvPr/>
        </p:nvSpPr>
        <p:spPr>
          <a:xfrm>
            <a:off x="3198945" y="6347820"/>
            <a:ext cx="8791575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000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cap="none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Slides are available at </a:t>
            </a:r>
            <a:r>
              <a:rPr lang="en-US" cap="none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github.com</a:t>
            </a:r>
            <a:r>
              <a:rPr lang="en-US" cap="none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/</a:t>
            </a:r>
            <a:r>
              <a:rPr lang="en-US" cap="none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ebilgin</a:t>
            </a:r>
            <a:r>
              <a:rPr lang="en-US" cap="none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/talks/rlz-2021 </a:t>
            </a:r>
            <a:endParaRPr lang="en-US" sz="1600" cap="none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263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78003-9119-7C46-AA04-AA63C0664B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humans actually learn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E548C4-F86A-9F48-B12E-58DB0EAF3B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Like an RL agent:</a:t>
            </a:r>
          </a:p>
          <a:p>
            <a:r>
              <a:rPr lang="en-US" dirty="0"/>
              <a:t>We explore different decisions in various circumstances</a:t>
            </a:r>
          </a:p>
          <a:p>
            <a:r>
              <a:rPr lang="en-US" dirty="0"/>
              <a:t>We exploit most of the time</a:t>
            </a:r>
          </a:p>
          <a:p>
            <a:pPr marL="0" indent="0">
              <a:buNone/>
            </a:pPr>
            <a:r>
              <a:rPr lang="en-US" dirty="0"/>
              <a:t>Yet, this is not the whole of the story.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We are not deserted on earth as lonely agents wandering around to discover stuff.</a:t>
            </a:r>
          </a:p>
        </p:txBody>
      </p:sp>
    </p:spTree>
    <p:extLst>
      <p:ext uri="{BB962C8B-B14F-4D97-AF65-F5344CB8AC3E}">
        <p14:creationId xmlns:p14="http://schemas.microsoft.com/office/powerpoint/2010/main" val="4155655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78003-9119-7C46-AA04-AA63C0664B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618518"/>
            <a:ext cx="5894387" cy="1478570"/>
          </a:xfrm>
        </p:spPr>
        <p:txBody>
          <a:bodyPr anchor="b">
            <a:normAutofit/>
          </a:bodyPr>
          <a:lstStyle/>
          <a:p>
            <a:r>
              <a:rPr lang="en-US" dirty="0"/>
              <a:t>Education, education, education…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E548C4-F86A-9F48-B12E-58DB0EAF3B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5894388" cy="3541714"/>
          </a:xfrm>
        </p:spPr>
        <p:txBody>
          <a:bodyPr>
            <a:normAutofit fontScale="92500"/>
          </a:bodyPr>
          <a:lstStyle/>
          <a:p>
            <a:r>
              <a:rPr lang="en-US" dirty="0"/>
              <a:t>We spent most of our time learning from experts, through formal and informal channels</a:t>
            </a:r>
          </a:p>
          <a:p>
            <a:r>
              <a:rPr lang="en-US" dirty="0"/>
              <a:t>An entire education system is designed to train us starting with fundamentals up to advanced levels</a:t>
            </a:r>
          </a:p>
          <a:p>
            <a:r>
              <a:rPr lang="en-US" dirty="0"/>
              <a:t>And this is efficient (it would suck to constantly reinvent the wheel)</a:t>
            </a:r>
          </a:p>
          <a:p>
            <a:r>
              <a:rPr lang="en-US" dirty="0"/>
              <a:t>Why not educate machines similarly?</a:t>
            </a:r>
          </a:p>
        </p:txBody>
      </p:sp>
      <p:pic>
        <p:nvPicPr>
          <p:cNvPr id="2050" name="Picture 2" descr="Modern education system vs traditional education system">
            <a:extLst>
              <a:ext uri="{FF2B5EF4-FFF2-40B4-BE49-F238E27FC236}">
                <a16:creationId xmlns:a16="http://schemas.microsoft.com/office/drawing/2014/main" id="{D4D43952-3B38-424C-97F7-76CF838451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31" r="22835" b="2"/>
          <a:stretch/>
        </p:blipFill>
        <p:spPr bwMode="auto">
          <a:xfrm>
            <a:off x="7619998" y="780235"/>
            <a:ext cx="3425199" cy="4840332"/>
          </a:xfrm>
          <a:prstGeom prst="round2DiagRect">
            <a:avLst>
              <a:gd name="adj1" fmla="val 4860"/>
              <a:gd name="adj2" fmla="val 0"/>
            </a:avLst>
          </a:prstGeom>
          <a:noFill/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DA5CDBE-2740-484D-BF51-DCA8CE1F2BA1}"/>
              </a:ext>
            </a:extLst>
          </p:cNvPr>
          <p:cNvSpPr txBox="1"/>
          <p:nvPr/>
        </p:nvSpPr>
        <p:spPr>
          <a:xfrm>
            <a:off x="7619998" y="5791201"/>
            <a:ext cx="342519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  <a:lumOff val="50000"/>
                  </a:schemeClr>
                </a:solidFill>
              </a:rPr>
              <a:t>Image credit: https://</a:t>
            </a:r>
            <a:r>
              <a:rPr lang="en-US" sz="1400" dirty="0" err="1">
                <a:solidFill>
                  <a:schemeClr val="bg2">
                    <a:lumMod val="50000"/>
                    <a:lumOff val="50000"/>
                  </a:schemeClr>
                </a:solidFill>
              </a:rPr>
              <a:t>xpertcube.com</a:t>
            </a:r>
            <a:r>
              <a:rPr lang="en-US" sz="1400" dirty="0">
                <a:solidFill>
                  <a:schemeClr val="bg2">
                    <a:lumMod val="50000"/>
                    <a:lumOff val="50000"/>
                  </a:schemeClr>
                </a:solidFill>
              </a:rPr>
              <a:t>/modern-education-system/</a:t>
            </a:r>
          </a:p>
        </p:txBody>
      </p:sp>
    </p:spTree>
    <p:extLst>
      <p:ext uri="{BB962C8B-B14F-4D97-AF65-F5344CB8AC3E}">
        <p14:creationId xmlns:p14="http://schemas.microsoft.com/office/powerpoint/2010/main" val="1883084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9ACD3AF8-B16E-4174-8C1A-41F683C4A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FF5EAD09-B81D-415F-8BCF-73C81AE05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0" name="Rectangle 5">
              <a:extLst>
                <a:ext uri="{FF2B5EF4-FFF2-40B4-BE49-F238E27FC236}">
                  <a16:creationId xmlns:a16="http://schemas.microsoft.com/office/drawing/2014/main" id="{CFB79010-8ED4-49EF-AFD2-F4D8C80B6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4649B869-006E-42B5-9DDC-21049B130E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443096BD-333F-48B6-8220-D1F9793E40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" name="Rectangle 8">
              <a:extLst>
                <a:ext uri="{FF2B5EF4-FFF2-40B4-BE49-F238E27FC236}">
                  <a16:creationId xmlns:a16="http://schemas.microsoft.com/office/drawing/2014/main" id="{1A45BB9A-7E84-4B9B-923A-270A97F852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D7D7C768-2F76-4DE2-A807-1B9FFF816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1870B32E-EE42-470E-B543-CA55AEC8CA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EEF09120-11AA-4DB5-98A8-EC4923002C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39CC463D-589C-461C-A234-0460EB06B8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3">
              <a:extLst>
                <a:ext uri="{FF2B5EF4-FFF2-40B4-BE49-F238E27FC236}">
                  <a16:creationId xmlns:a16="http://schemas.microsoft.com/office/drawing/2014/main" id="{B6516153-269A-421E-A021-CB3F3C5E1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4">
              <a:extLst>
                <a:ext uri="{FF2B5EF4-FFF2-40B4-BE49-F238E27FC236}">
                  <a16:creationId xmlns:a16="http://schemas.microsoft.com/office/drawing/2014/main" id="{45E14300-6C4A-4F77-915F-F3B25B0237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5">
              <a:extLst>
                <a:ext uri="{FF2B5EF4-FFF2-40B4-BE49-F238E27FC236}">
                  <a16:creationId xmlns:a16="http://schemas.microsoft.com/office/drawing/2014/main" id="{993E312A-E6A6-4B52-ADE6-618ADC89BA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6">
              <a:extLst>
                <a:ext uri="{FF2B5EF4-FFF2-40B4-BE49-F238E27FC236}">
                  <a16:creationId xmlns:a16="http://schemas.microsoft.com/office/drawing/2014/main" id="{2F0F3026-2480-472B-8C52-36812C81E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7">
              <a:extLst>
                <a:ext uri="{FF2B5EF4-FFF2-40B4-BE49-F238E27FC236}">
                  <a16:creationId xmlns:a16="http://schemas.microsoft.com/office/drawing/2014/main" id="{34E1C992-559D-4827-9F30-31A3CA7A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8">
              <a:extLst>
                <a:ext uri="{FF2B5EF4-FFF2-40B4-BE49-F238E27FC236}">
                  <a16:creationId xmlns:a16="http://schemas.microsoft.com/office/drawing/2014/main" id="{D9F2FB98-F443-498F-AAD9-694582568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9">
              <a:extLst>
                <a:ext uri="{FF2B5EF4-FFF2-40B4-BE49-F238E27FC236}">
                  <a16:creationId xmlns:a16="http://schemas.microsoft.com/office/drawing/2014/main" id="{75DBF6EC-ED50-43E4-8A8B-64CE86A88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20">
              <a:extLst>
                <a:ext uri="{FF2B5EF4-FFF2-40B4-BE49-F238E27FC236}">
                  <a16:creationId xmlns:a16="http://schemas.microsoft.com/office/drawing/2014/main" id="{FD854F40-AC43-4F21-9C62-2CE35CFD2B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21">
              <a:extLst>
                <a:ext uri="{FF2B5EF4-FFF2-40B4-BE49-F238E27FC236}">
                  <a16:creationId xmlns:a16="http://schemas.microsoft.com/office/drawing/2014/main" id="{62CCB560-494A-4F74-9DE4-068806A89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2">
              <a:extLst>
                <a:ext uri="{FF2B5EF4-FFF2-40B4-BE49-F238E27FC236}">
                  <a16:creationId xmlns:a16="http://schemas.microsoft.com/office/drawing/2014/main" id="{6F9A05F2-B5D2-4D8A-9A78-14E45C13F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3">
              <a:extLst>
                <a:ext uri="{FF2B5EF4-FFF2-40B4-BE49-F238E27FC236}">
                  <a16:creationId xmlns:a16="http://schemas.microsoft.com/office/drawing/2014/main" id="{A6373189-19BB-4BEC-84A3-432253E05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4">
              <a:extLst>
                <a:ext uri="{FF2B5EF4-FFF2-40B4-BE49-F238E27FC236}">
                  <a16:creationId xmlns:a16="http://schemas.microsoft.com/office/drawing/2014/main" id="{71AB3122-947A-44DB-B190-A2601C6C9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5">
              <a:extLst>
                <a:ext uri="{FF2B5EF4-FFF2-40B4-BE49-F238E27FC236}">
                  <a16:creationId xmlns:a16="http://schemas.microsoft.com/office/drawing/2014/main" id="{74B4109D-3AFC-4D44-87B1-0CDED3E63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6">
              <a:extLst>
                <a:ext uri="{FF2B5EF4-FFF2-40B4-BE49-F238E27FC236}">
                  <a16:creationId xmlns:a16="http://schemas.microsoft.com/office/drawing/2014/main" id="{44AAD39F-F7C9-4D00-95E0-0465B4E85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7">
              <a:extLst>
                <a:ext uri="{FF2B5EF4-FFF2-40B4-BE49-F238E27FC236}">
                  <a16:creationId xmlns:a16="http://schemas.microsoft.com/office/drawing/2014/main" id="{C1DCAB8D-6EF6-4A84-8D0C-AA9226DEC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8">
              <a:extLst>
                <a:ext uri="{FF2B5EF4-FFF2-40B4-BE49-F238E27FC236}">
                  <a16:creationId xmlns:a16="http://schemas.microsoft.com/office/drawing/2014/main" id="{C407F97F-83CF-4703-B9E0-6335530E32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9">
              <a:extLst>
                <a:ext uri="{FF2B5EF4-FFF2-40B4-BE49-F238E27FC236}">
                  <a16:creationId xmlns:a16="http://schemas.microsoft.com/office/drawing/2014/main" id="{0D8D2363-5D84-4CFF-89AA-3C93C859DB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30">
              <a:extLst>
                <a:ext uri="{FF2B5EF4-FFF2-40B4-BE49-F238E27FC236}">
                  <a16:creationId xmlns:a16="http://schemas.microsoft.com/office/drawing/2014/main" id="{0435A35C-AC99-4E12-8CB0-9C640DAA94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31">
              <a:extLst>
                <a:ext uri="{FF2B5EF4-FFF2-40B4-BE49-F238E27FC236}">
                  <a16:creationId xmlns:a16="http://schemas.microsoft.com/office/drawing/2014/main" id="{F20392CF-2256-4527-836B-2E6F88596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2">
              <a:extLst>
                <a:ext uri="{FF2B5EF4-FFF2-40B4-BE49-F238E27FC236}">
                  <a16:creationId xmlns:a16="http://schemas.microsoft.com/office/drawing/2014/main" id="{C52C3AD3-122C-4010-9C55-B0247F8CC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Rectangle 33">
              <a:extLst>
                <a:ext uri="{FF2B5EF4-FFF2-40B4-BE49-F238E27FC236}">
                  <a16:creationId xmlns:a16="http://schemas.microsoft.com/office/drawing/2014/main" id="{EFCB53ED-09C0-4AD7-9BBC-366833D5FE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9" name="Freeform 34">
              <a:extLst>
                <a:ext uri="{FF2B5EF4-FFF2-40B4-BE49-F238E27FC236}">
                  <a16:creationId xmlns:a16="http://schemas.microsoft.com/office/drawing/2014/main" id="{6F309F52-BFCF-47D9-8089-BC049540DB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5">
              <a:extLst>
                <a:ext uri="{FF2B5EF4-FFF2-40B4-BE49-F238E27FC236}">
                  <a16:creationId xmlns:a16="http://schemas.microsoft.com/office/drawing/2014/main" id="{5F9AE85F-C7AA-4761-B468-2E100829BC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6">
              <a:extLst>
                <a:ext uri="{FF2B5EF4-FFF2-40B4-BE49-F238E27FC236}">
                  <a16:creationId xmlns:a16="http://schemas.microsoft.com/office/drawing/2014/main" id="{2C81C778-91E5-4AE9-AACB-8566E7A28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7">
              <a:extLst>
                <a:ext uri="{FF2B5EF4-FFF2-40B4-BE49-F238E27FC236}">
                  <a16:creationId xmlns:a16="http://schemas.microsoft.com/office/drawing/2014/main" id="{6C56E0B4-58A0-4B2B-BD56-54121BB8DB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8">
              <a:extLst>
                <a:ext uri="{FF2B5EF4-FFF2-40B4-BE49-F238E27FC236}">
                  <a16:creationId xmlns:a16="http://schemas.microsoft.com/office/drawing/2014/main" id="{88A29CFE-13A6-4509-946F-5C074F856E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9">
              <a:extLst>
                <a:ext uri="{FF2B5EF4-FFF2-40B4-BE49-F238E27FC236}">
                  <a16:creationId xmlns:a16="http://schemas.microsoft.com/office/drawing/2014/main" id="{00235A0A-018B-4499-AC16-AF83457BF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40">
              <a:extLst>
                <a:ext uri="{FF2B5EF4-FFF2-40B4-BE49-F238E27FC236}">
                  <a16:creationId xmlns:a16="http://schemas.microsoft.com/office/drawing/2014/main" id="{861DF9B7-50DC-4EBE-8B23-97FE92DBB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41">
              <a:extLst>
                <a:ext uri="{FF2B5EF4-FFF2-40B4-BE49-F238E27FC236}">
                  <a16:creationId xmlns:a16="http://schemas.microsoft.com/office/drawing/2014/main" id="{69673907-73D7-4729-A911-9BD078EC2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2">
              <a:extLst>
                <a:ext uri="{FF2B5EF4-FFF2-40B4-BE49-F238E27FC236}">
                  <a16:creationId xmlns:a16="http://schemas.microsoft.com/office/drawing/2014/main" id="{4DC844D3-8053-4EE7-A286-50157B6FD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3">
              <a:extLst>
                <a:ext uri="{FF2B5EF4-FFF2-40B4-BE49-F238E27FC236}">
                  <a16:creationId xmlns:a16="http://schemas.microsoft.com/office/drawing/2014/main" id="{D67575A0-A45A-4773-874C-16370E3670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4">
              <a:extLst>
                <a:ext uri="{FF2B5EF4-FFF2-40B4-BE49-F238E27FC236}">
                  <a16:creationId xmlns:a16="http://schemas.microsoft.com/office/drawing/2014/main" id="{4327252B-B62B-4DE0-A924-B7F6E40AD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Rectangle 45">
              <a:extLst>
                <a:ext uri="{FF2B5EF4-FFF2-40B4-BE49-F238E27FC236}">
                  <a16:creationId xmlns:a16="http://schemas.microsoft.com/office/drawing/2014/main" id="{778BC6A7-AC19-497B-A7C6-E447B2EBD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1" name="Freeform 46">
              <a:extLst>
                <a:ext uri="{FF2B5EF4-FFF2-40B4-BE49-F238E27FC236}">
                  <a16:creationId xmlns:a16="http://schemas.microsoft.com/office/drawing/2014/main" id="{4E79A87B-BF1F-437A-9FED-BE93025E5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7">
              <a:extLst>
                <a:ext uri="{FF2B5EF4-FFF2-40B4-BE49-F238E27FC236}">
                  <a16:creationId xmlns:a16="http://schemas.microsoft.com/office/drawing/2014/main" id="{DFAAF3CC-B4E0-45C8-AC2D-EF0D6D823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8">
              <a:extLst>
                <a:ext uri="{FF2B5EF4-FFF2-40B4-BE49-F238E27FC236}">
                  <a16:creationId xmlns:a16="http://schemas.microsoft.com/office/drawing/2014/main" id="{A5A12C87-1E4A-4664-B2F4-A1C8B656F9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9">
              <a:extLst>
                <a:ext uri="{FF2B5EF4-FFF2-40B4-BE49-F238E27FC236}">
                  <a16:creationId xmlns:a16="http://schemas.microsoft.com/office/drawing/2014/main" id="{B3AF8230-4630-4505-ADDB-16A9B6B37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50">
              <a:extLst>
                <a:ext uri="{FF2B5EF4-FFF2-40B4-BE49-F238E27FC236}">
                  <a16:creationId xmlns:a16="http://schemas.microsoft.com/office/drawing/2014/main" id="{33F93F6D-724D-42F3-AF1D-3081EAB5D1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51">
              <a:extLst>
                <a:ext uri="{FF2B5EF4-FFF2-40B4-BE49-F238E27FC236}">
                  <a16:creationId xmlns:a16="http://schemas.microsoft.com/office/drawing/2014/main" id="{F5DD7A8F-FB67-4E79-80DB-0FAF3A098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2">
              <a:extLst>
                <a:ext uri="{FF2B5EF4-FFF2-40B4-BE49-F238E27FC236}">
                  <a16:creationId xmlns:a16="http://schemas.microsoft.com/office/drawing/2014/main" id="{7B140A84-E89E-4A80-9DF8-7BCA45F90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3">
              <a:extLst>
                <a:ext uri="{FF2B5EF4-FFF2-40B4-BE49-F238E27FC236}">
                  <a16:creationId xmlns:a16="http://schemas.microsoft.com/office/drawing/2014/main" id="{279E1D6A-EFE2-44C6-A5BF-DFADF0DC9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4">
              <a:extLst>
                <a:ext uri="{FF2B5EF4-FFF2-40B4-BE49-F238E27FC236}">
                  <a16:creationId xmlns:a16="http://schemas.microsoft.com/office/drawing/2014/main" id="{C9FA2204-561F-4ABB-988C-03053820F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5">
              <a:extLst>
                <a:ext uri="{FF2B5EF4-FFF2-40B4-BE49-F238E27FC236}">
                  <a16:creationId xmlns:a16="http://schemas.microsoft.com/office/drawing/2014/main" id="{8BD7D04E-AC0A-424F-BC40-28842DAFFA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6">
              <a:extLst>
                <a:ext uri="{FF2B5EF4-FFF2-40B4-BE49-F238E27FC236}">
                  <a16:creationId xmlns:a16="http://schemas.microsoft.com/office/drawing/2014/main" id="{32B616A2-FE09-47DD-B58C-12EE58B7C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7">
              <a:extLst>
                <a:ext uri="{FF2B5EF4-FFF2-40B4-BE49-F238E27FC236}">
                  <a16:creationId xmlns:a16="http://schemas.microsoft.com/office/drawing/2014/main" id="{08C5EAF5-6064-484E-BA05-80D09D84EA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8">
              <a:extLst>
                <a:ext uri="{FF2B5EF4-FFF2-40B4-BE49-F238E27FC236}">
                  <a16:creationId xmlns:a16="http://schemas.microsoft.com/office/drawing/2014/main" id="{F11D90DF-D275-4725-884C-77E5E01D8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65" name="Rectangle 64">
            <a:extLst>
              <a:ext uri="{FF2B5EF4-FFF2-40B4-BE49-F238E27FC236}">
                <a16:creationId xmlns:a16="http://schemas.microsoft.com/office/drawing/2014/main" id="{61C6D790-69F0-40CA-813A-84D724D1C6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48476"/>
          </a:xfrm>
          <a:prstGeom prst="rect">
            <a:avLst/>
          </a:prstGeom>
          <a:solidFill>
            <a:schemeClr val="bg2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Round Diagonal Corner Rectangle 7">
            <a:extLst>
              <a:ext uri="{FF2B5EF4-FFF2-40B4-BE49-F238E27FC236}">
                <a16:creationId xmlns:a16="http://schemas.microsoft.com/office/drawing/2014/main" id="{F5A78137-DBB7-4A93-98AC-5606814E2D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40673" y="806450"/>
            <a:ext cx="9319476" cy="4502149"/>
          </a:xfrm>
          <a:prstGeom prst="round2DiagRect">
            <a:avLst>
              <a:gd name="adj1" fmla="val 7929"/>
              <a:gd name="adj2" fmla="val 0"/>
            </a:avLst>
          </a:prstGeom>
          <a:solidFill>
            <a:schemeClr val="bg2">
              <a:lumMod val="50000"/>
              <a:alpha val="80000"/>
            </a:schemeClr>
          </a:solidFill>
          <a:ln w="19050" cap="sq">
            <a:solidFill>
              <a:srgbClr val="FFFFFF">
                <a:alpha val="60000"/>
              </a:srgbClr>
            </a:solidFill>
            <a:miter lim="800000"/>
          </a:ln>
          <a:effectLst>
            <a:outerShdw blurRad="88900" dist="38100" dir="5400000" algn="t" rotWithShape="0">
              <a:srgbClr val="092338">
                <a:alpha val="4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E57636-D698-054C-9774-3CE3988362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5145" y="1125511"/>
            <a:ext cx="7135566" cy="265697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>
                <a:solidFill>
                  <a:srgbClr val="FFFFFF"/>
                </a:solidFill>
              </a:rPr>
              <a:t>APPROACH:</a:t>
            </a:r>
            <a:br>
              <a:rPr lang="en-US" sz="4800" dirty="0">
                <a:solidFill>
                  <a:srgbClr val="FFFFFF"/>
                </a:solidFill>
              </a:rPr>
            </a:br>
            <a:r>
              <a:rPr lang="en-US" sz="4800" dirty="0">
                <a:solidFill>
                  <a:srgbClr val="FFFFFF"/>
                </a:solidFill>
              </a:rPr>
              <a:t>MACHINE TEACHING</a:t>
            </a:r>
          </a:p>
        </p:txBody>
      </p:sp>
    </p:spTree>
    <p:extLst>
      <p:ext uri="{BB962C8B-B14F-4D97-AF65-F5344CB8AC3E}">
        <p14:creationId xmlns:p14="http://schemas.microsoft.com/office/powerpoint/2010/main" val="32287659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78003-9119-7C46-AA04-AA63C0664B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MACHINE TEACHING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E548C4-F86A-9F48-B12E-58DB0EAF3B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US" dirty="0"/>
              <a:t>Machine Teaching is a paradigm that suggests transferring subject matter expertise in humans to machine learning models to facilitate training.</a:t>
            </a:r>
          </a:p>
        </p:txBody>
      </p:sp>
    </p:spTree>
    <p:extLst>
      <p:ext uri="{BB962C8B-B14F-4D97-AF65-F5344CB8AC3E}">
        <p14:creationId xmlns:p14="http://schemas.microsoft.com/office/powerpoint/2010/main" val="2963094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78003-9119-7C46-AA04-AA63C0664B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MACHINE TEACHING</a:t>
            </a:r>
          </a:p>
        </p:txBody>
      </p:sp>
      <p:pic>
        <p:nvPicPr>
          <p:cNvPr id="4" name="Picture 3" descr="A picture containing shape&#10;&#10;Description automatically generated">
            <a:extLst>
              <a:ext uri="{FF2B5EF4-FFF2-40B4-BE49-F238E27FC236}">
                <a16:creationId xmlns:a16="http://schemas.microsoft.com/office/drawing/2014/main" id="{77E83807-BBEE-CA4E-B317-32F9379A59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1250" y="2074860"/>
            <a:ext cx="2343924" cy="2343924"/>
          </a:xfrm>
          <a:prstGeom prst="rect">
            <a:avLst/>
          </a:prstGeom>
        </p:spPr>
      </p:pic>
      <p:pic>
        <p:nvPicPr>
          <p:cNvPr id="6" name="Picture 5" descr="A picture containing shape&#10;&#10;Description automatically generated">
            <a:extLst>
              <a:ext uri="{FF2B5EF4-FFF2-40B4-BE49-F238E27FC236}">
                <a16:creationId xmlns:a16="http://schemas.microsoft.com/office/drawing/2014/main" id="{2657E686-30FF-154A-8359-44796EFD98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8755" y="3539383"/>
            <a:ext cx="1720719" cy="1633710"/>
          </a:xfrm>
          <a:prstGeom prst="rect">
            <a:avLst/>
          </a:prstGeom>
        </p:spPr>
      </p:pic>
      <p:pic>
        <p:nvPicPr>
          <p:cNvPr id="9" name="Picture 8" descr="A picture containing shape&#10;&#10;Description automatically generated">
            <a:extLst>
              <a:ext uri="{FF2B5EF4-FFF2-40B4-BE49-F238E27FC236}">
                <a16:creationId xmlns:a16="http://schemas.microsoft.com/office/drawing/2014/main" id="{4C320A8E-2678-7743-94D8-AC80FBC2DF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0700" y="3539383"/>
            <a:ext cx="1720719" cy="1633710"/>
          </a:xfrm>
          <a:prstGeom prst="rect">
            <a:avLst/>
          </a:prstGeom>
        </p:spPr>
      </p:pic>
      <p:pic>
        <p:nvPicPr>
          <p:cNvPr id="12" name="Picture 11" descr="A picture containing shape&#10;&#10;Description automatically generated">
            <a:extLst>
              <a:ext uri="{FF2B5EF4-FFF2-40B4-BE49-F238E27FC236}">
                <a16:creationId xmlns:a16="http://schemas.microsoft.com/office/drawing/2014/main" id="{601E58BA-645D-9E4F-A894-9CDA4B2C07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419" y="3539383"/>
            <a:ext cx="1720719" cy="163371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FD97460-DC99-D44D-AD0D-228CA728C2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1805" y="3871176"/>
            <a:ext cx="591055" cy="41721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F5C0A37-20D5-044E-BF60-D0373BA48E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3750" y="3866536"/>
            <a:ext cx="591055" cy="41721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ABDDAA3-686D-9644-A2E7-4A7EE0034E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1033" y="3880504"/>
            <a:ext cx="595509" cy="406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5099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78003-9119-7C46-AA04-AA63C0664B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8643" y="618518"/>
            <a:ext cx="6188402" cy="1478570"/>
          </a:xfrm>
        </p:spPr>
        <p:txBody>
          <a:bodyPr>
            <a:normAutofit/>
          </a:bodyPr>
          <a:lstStyle/>
          <a:p>
            <a:r>
              <a:rPr lang="en-US" dirty="0"/>
              <a:t>divide THE task into concepts</a:t>
            </a:r>
          </a:p>
        </p:txBody>
      </p:sp>
      <p:sp>
        <p:nvSpPr>
          <p:cNvPr id="11" name="Round Diagonal Corner Rectangle 6">
            <a:extLst>
              <a:ext uri="{FF2B5EF4-FFF2-40B4-BE49-F238E27FC236}">
                <a16:creationId xmlns:a16="http://schemas.microsoft.com/office/drawing/2014/main" id="{F57FEC46-F8CB-4925-8DAC-B57A9F5CC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4579" y="808057"/>
            <a:ext cx="3821429" cy="5234394"/>
          </a:xfrm>
          <a:prstGeom prst="round2DiagRect">
            <a:avLst>
              <a:gd name="adj1" fmla="val 11323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AAD074A-57FF-8F43-A964-362E849B2F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617" y="2568037"/>
            <a:ext cx="3178638" cy="1716464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0F4361B-CACA-40DA-87BE-717454DE72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8643" y="2249487"/>
            <a:ext cx="6188402" cy="354171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Training a basketball playing agent over </a:t>
            </a:r>
          </a:p>
          <a:p>
            <a:r>
              <a:rPr lang="en-US" dirty="0"/>
              <a:t>Entire game, vs.</a:t>
            </a:r>
          </a:p>
          <a:p>
            <a:r>
              <a:rPr lang="en-US" dirty="0"/>
              <a:t>Smaller concepts</a:t>
            </a:r>
          </a:p>
          <a:p>
            <a:pPr lvl="1"/>
            <a:r>
              <a:rPr lang="en-US" dirty="0"/>
              <a:t>Dribbling</a:t>
            </a:r>
          </a:p>
          <a:p>
            <a:pPr lvl="1"/>
            <a:r>
              <a:rPr lang="en-US" dirty="0"/>
              <a:t>Passing</a:t>
            </a:r>
          </a:p>
          <a:p>
            <a:pPr lvl="1"/>
            <a:r>
              <a:rPr lang="en-US" dirty="0"/>
              <a:t>Shooting…</a:t>
            </a:r>
          </a:p>
          <a:p>
            <a:pPr marL="457200" lvl="1" indent="0">
              <a:buNone/>
            </a:pPr>
            <a:r>
              <a:rPr lang="en-US" dirty="0"/>
              <a:t>Also train/use a selector concept to switch</a:t>
            </a:r>
          </a:p>
        </p:txBody>
      </p:sp>
    </p:spTree>
    <p:extLst>
      <p:ext uri="{BB962C8B-B14F-4D97-AF65-F5344CB8AC3E}">
        <p14:creationId xmlns:p14="http://schemas.microsoft.com/office/powerpoint/2010/main" val="723025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78003-9119-7C46-AA04-AA63C0664B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8643" y="618518"/>
            <a:ext cx="6188402" cy="1478570"/>
          </a:xfrm>
        </p:spPr>
        <p:txBody>
          <a:bodyPr>
            <a:normAutofit/>
          </a:bodyPr>
          <a:lstStyle/>
          <a:p>
            <a:r>
              <a:rPr lang="en-US" dirty="0"/>
              <a:t>divide THE task into concepts</a:t>
            </a:r>
          </a:p>
        </p:txBody>
      </p:sp>
      <p:sp>
        <p:nvSpPr>
          <p:cNvPr id="11" name="Round Diagonal Corner Rectangle 6">
            <a:extLst>
              <a:ext uri="{FF2B5EF4-FFF2-40B4-BE49-F238E27FC236}">
                <a16:creationId xmlns:a16="http://schemas.microsoft.com/office/drawing/2014/main" id="{F57FEC46-F8CB-4925-8DAC-B57A9F5CC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4579" y="808057"/>
            <a:ext cx="3821429" cy="5234394"/>
          </a:xfrm>
          <a:prstGeom prst="round2DiagRect">
            <a:avLst>
              <a:gd name="adj1" fmla="val 11323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AAD074A-57FF-8F43-A964-362E849B2F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617" y="2568037"/>
            <a:ext cx="3178638" cy="1716464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0F4361B-CACA-40DA-87BE-717454DE72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8643" y="2249487"/>
            <a:ext cx="6188402" cy="354171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This facilitates learning since:</a:t>
            </a:r>
          </a:p>
          <a:p>
            <a:r>
              <a:rPr lang="en-US" dirty="0"/>
              <a:t>Smaller tasks are easier to learn</a:t>
            </a:r>
          </a:p>
          <a:p>
            <a:r>
              <a:rPr lang="en-US" dirty="0"/>
              <a:t>Credit assignment gets easier</a:t>
            </a:r>
          </a:p>
          <a:p>
            <a:r>
              <a:rPr lang="en-US" dirty="0"/>
              <a:t>Training budget spent better by focusing on weak skills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9124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78003-9119-7C46-AA04-AA63C0664B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8643" y="618518"/>
            <a:ext cx="6188402" cy="1478570"/>
          </a:xfrm>
        </p:spPr>
        <p:txBody>
          <a:bodyPr>
            <a:normAutofit/>
          </a:bodyPr>
          <a:lstStyle/>
          <a:p>
            <a:r>
              <a:rPr lang="en-US" dirty="0"/>
              <a:t>divide THE task into concepts</a:t>
            </a:r>
          </a:p>
        </p:txBody>
      </p:sp>
      <p:sp>
        <p:nvSpPr>
          <p:cNvPr id="11" name="Round Diagonal Corner Rectangle 6">
            <a:extLst>
              <a:ext uri="{FF2B5EF4-FFF2-40B4-BE49-F238E27FC236}">
                <a16:creationId xmlns:a16="http://schemas.microsoft.com/office/drawing/2014/main" id="{F57FEC46-F8CB-4925-8DAC-B57A9F5CC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4579" y="808057"/>
            <a:ext cx="3821429" cy="5234394"/>
          </a:xfrm>
          <a:prstGeom prst="round2DiagRect">
            <a:avLst>
              <a:gd name="adj1" fmla="val 11323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AAD074A-57FF-8F43-A964-362E849B2F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617" y="2568037"/>
            <a:ext cx="3178638" cy="1716464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0F4361B-CACA-40DA-87BE-717454DE72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8643" y="2249487"/>
            <a:ext cx="6188402" cy="354171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It is machine teacher’s duty to</a:t>
            </a:r>
          </a:p>
          <a:p>
            <a:r>
              <a:rPr lang="en-US" dirty="0"/>
              <a:t>Design the concepts</a:t>
            </a:r>
          </a:p>
          <a:p>
            <a:r>
              <a:rPr lang="en-US" dirty="0"/>
              <a:t>Define reward function for each concept</a:t>
            </a:r>
          </a:p>
          <a:p>
            <a:r>
              <a:rPr lang="en-US" dirty="0"/>
              <a:t>Train/code rules to switch between concepts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4317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78003-9119-7C46-AA04-AA63C0664B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8643" y="618518"/>
            <a:ext cx="6188402" cy="1478570"/>
          </a:xfrm>
        </p:spPr>
        <p:txBody>
          <a:bodyPr>
            <a:normAutofit/>
          </a:bodyPr>
          <a:lstStyle/>
          <a:p>
            <a:r>
              <a:rPr lang="en-US" dirty="0"/>
              <a:t>Use a curriculum</a:t>
            </a:r>
          </a:p>
        </p:txBody>
      </p:sp>
      <p:sp>
        <p:nvSpPr>
          <p:cNvPr id="11" name="Round Diagonal Corner Rectangle 6">
            <a:extLst>
              <a:ext uri="{FF2B5EF4-FFF2-40B4-BE49-F238E27FC236}">
                <a16:creationId xmlns:a16="http://schemas.microsoft.com/office/drawing/2014/main" id="{F57FEC46-F8CB-4925-8DAC-B57A9F5CC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4579" y="808057"/>
            <a:ext cx="3821429" cy="5234394"/>
          </a:xfrm>
          <a:prstGeom prst="round2DiagRect">
            <a:avLst>
              <a:gd name="adj1" fmla="val 11323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Upstairs with solid fill">
            <a:extLst>
              <a:ext uri="{FF2B5EF4-FFF2-40B4-BE49-F238E27FC236}">
                <a16:creationId xmlns:a16="http://schemas.microsoft.com/office/drawing/2014/main" id="{9AAD074A-57FF-8F43-A964-362E849B2F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857704" y="2568037"/>
            <a:ext cx="1716464" cy="1716464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0F4361B-CACA-40DA-87BE-717454DE72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8643" y="2249487"/>
            <a:ext cx="6188402" cy="354171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Parametrize the concept difficulty</a:t>
            </a:r>
          </a:p>
          <a:p>
            <a:r>
              <a:rPr lang="en-US" dirty="0"/>
              <a:t>E.g. number of players to dribble through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Gradually increase the difficulty</a:t>
            </a:r>
          </a:p>
          <a:p>
            <a:r>
              <a:rPr lang="en-US" dirty="0"/>
              <a:t>Transition to a next lesson if “success”</a:t>
            </a:r>
          </a:p>
          <a:p>
            <a:r>
              <a:rPr lang="en-US" dirty="0"/>
              <a:t>Fall back to a previous lesson if “failure”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1969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78003-9119-7C46-AA04-AA63C0664B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8643" y="618518"/>
            <a:ext cx="6188402" cy="1478570"/>
          </a:xfrm>
        </p:spPr>
        <p:txBody>
          <a:bodyPr>
            <a:normAutofit/>
          </a:bodyPr>
          <a:lstStyle/>
          <a:p>
            <a:r>
              <a:rPr lang="en-US" dirty="0"/>
              <a:t>Use a curriculum</a:t>
            </a:r>
          </a:p>
        </p:txBody>
      </p:sp>
      <p:sp>
        <p:nvSpPr>
          <p:cNvPr id="11" name="Round Diagonal Corner Rectangle 6">
            <a:extLst>
              <a:ext uri="{FF2B5EF4-FFF2-40B4-BE49-F238E27FC236}">
                <a16:creationId xmlns:a16="http://schemas.microsoft.com/office/drawing/2014/main" id="{F57FEC46-F8CB-4925-8DAC-B57A9F5CC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4579" y="808057"/>
            <a:ext cx="3821429" cy="5234394"/>
          </a:xfrm>
          <a:prstGeom prst="round2DiagRect">
            <a:avLst>
              <a:gd name="adj1" fmla="val 11323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Upstairs with solid fill">
            <a:extLst>
              <a:ext uri="{FF2B5EF4-FFF2-40B4-BE49-F238E27FC236}">
                <a16:creationId xmlns:a16="http://schemas.microsoft.com/office/drawing/2014/main" id="{9AAD074A-57FF-8F43-A964-362E849B2F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857704" y="2568037"/>
            <a:ext cx="1716464" cy="1716464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0F4361B-CACA-40DA-87BE-717454DE72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8643" y="2249487"/>
            <a:ext cx="6188402" cy="3541714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It’s the machine teacher’s duty to:</a:t>
            </a:r>
          </a:p>
          <a:p>
            <a:r>
              <a:rPr lang="en-US" dirty="0"/>
              <a:t>Define parametrization / lessons</a:t>
            </a:r>
          </a:p>
          <a:p>
            <a:r>
              <a:rPr lang="en-US" dirty="0"/>
              <a:t>Define success and failure criteria</a:t>
            </a:r>
          </a:p>
          <a:p>
            <a:pPr marL="0" indent="0">
              <a:buNone/>
            </a:pPr>
            <a:r>
              <a:rPr lang="en-US" dirty="0"/>
              <a:t>Automated approaches:</a:t>
            </a:r>
          </a:p>
          <a:p>
            <a:r>
              <a:rPr lang="en-US" dirty="0"/>
              <a:t>Automatic Domain Randomization</a:t>
            </a:r>
          </a:p>
          <a:p>
            <a:r>
              <a:rPr lang="en-US" dirty="0"/>
              <a:t>Absolute Learning Progress – Gaussian Mixture Models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7476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9ACD3AF8-B16E-4174-8C1A-41F683C4A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FF5EAD09-B81D-415F-8BCF-73C81AE05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0" name="Rectangle 5">
              <a:extLst>
                <a:ext uri="{FF2B5EF4-FFF2-40B4-BE49-F238E27FC236}">
                  <a16:creationId xmlns:a16="http://schemas.microsoft.com/office/drawing/2014/main" id="{CFB79010-8ED4-49EF-AFD2-F4D8C80B6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4649B869-006E-42B5-9DDC-21049B130E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443096BD-333F-48B6-8220-D1F9793E40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" name="Rectangle 8">
              <a:extLst>
                <a:ext uri="{FF2B5EF4-FFF2-40B4-BE49-F238E27FC236}">
                  <a16:creationId xmlns:a16="http://schemas.microsoft.com/office/drawing/2014/main" id="{1A45BB9A-7E84-4B9B-923A-270A97F852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D7D7C768-2F76-4DE2-A807-1B9FFF816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1870B32E-EE42-470E-B543-CA55AEC8CA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EEF09120-11AA-4DB5-98A8-EC4923002C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39CC463D-589C-461C-A234-0460EB06B8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3">
              <a:extLst>
                <a:ext uri="{FF2B5EF4-FFF2-40B4-BE49-F238E27FC236}">
                  <a16:creationId xmlns:a16="http://schemas.microsoft.com/office/drawing/2014/main" id="{B6516153-269A-421E-A021-CB3F3C5E1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4">
              <a:extLst>
                <a:ext uri="{FF2B5EF4-FFF2-40B4-BE49-F238E27FC236}">
                  <a16:creationId xmlns:a16="http://schemas.microsoft.com/office/drawing/2014/main" id="{45E14300-6C4A-4F77-915F-F3B25B0237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5">
              <a:extLst>
                <a:ext uri="{FF2B5EF4-FFF2-40B4-BE49-F238E27FC236}">
                  <a16:creationId xmlns:a16="http://schemas.microsoft.com/office/drawing/2014/main" id="{993E312A-E6A6-4B52-ADE6-618ADC89BA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6">
              <a:extLst>
                <a:ext uri="{FF2B5EF4-FFF2-40B4-BE49-F238E27FC236}">
                  <a16:creationId xmlns:a16="http://schemas.microsoft.com/office/drawing/2014/main" id="{2F0F3026-2480-472B-8C52-36812C81E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7">
              <a:extLst>
                <a:ext uri="{FF2B5EF4-FFF2-40B4-BE49-F238E27FC236}">
                  <a16:creationId xmlns:a16="http://schemas.microsoft.com/office/drawing/2014/main" id="{34E1C992-559D-4827-9F30-31A3CA7A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8">
              <a:extLst>
                <a:ext uri="{FF2B5EF4-FFF2-40B4-BE49-F238E27FC236}">
                  <a16:creationId xmlns:a16="http://schemas.microsoft.com/office/drawing/2014/main" id="{D9F2FB98-F443-498F-AAD9-694582568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9">
              <a:extLst>
                <a:ext uri="{FF2B5EF4-FFF2-40B4-BE49-F238E27FC236}">
                  <a16:creationId xmlns:a16="http://schemas.microsoft.com/office/drawing/2014/main" id="{75DBF6EC-ED50-43E4-8A8B-64CE86A88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20">
              <a:extLst>
                <a:ext uri="{FF2B5EF4-FFF2-40B4-BE49-F238E27FC236}">
                  <a16:creationId xmlns:a16="http://schemas.microsoft.com/office/drawing/2014/main" id="{FD854F40-AC43-4F21-9C62-2CE35CFD2B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21">
              <a:extLst>
                <a:ext uri="{FF2B5EF4-FFF2-40B4-BE49-F238E27FC236}">
                  <a16:creationId xmlns:a16="http://schemas.microsoft.com/office/drawing/2014/main" id="{62CCB560-494A-4F74-9DE4-068806A89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2">
              <a:extLst>
                <a:ext uri="{FF2B5EF4-FFF2-40B4-BE49-F238E27FC236}">
                  <a16:creationId xmlns:a16="http://schemas.microsoft.com/office/drawing/2014/main" id="{6F9A05F2-B5D2-4D8A-9A78-14E45C13F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3">
              <a:extLst>
                <a:ext uri="{FF2B5EF4-FFF2-40B4-BE49-F238E27FC236}">
                  <a16:creationId xmlns:a16="http://schemas.microsoft.com/office/drawing/2014/main" id="{A6373189-19BB-4BEC-84A3-432253E05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4">
              <a:extLst>
                <a:ext uri="{FF2B5EF4-FFF2-40B4-BE49-F238E27FC236}">
                  <a16:creationId xmlns:a16="http://schemas.microsoft.com/office/drawing/2014/main" id="{71AB3122-947A-44DB-B190-A2601C6C9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5">
              <a:extLst>
                <a:ext uri="{FF2B5EF4-FFF2-40B4-BE49-F238E27FC236}">
                  <a16:creationId xmlns:a16="http://schemas.microsoft.com/office/drawing/2014/main" id="{74B4109D-3AFC-4D44-87B1-0CDED3E63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6">
              <a:extLst>
                <a:ext uri="{FF2B5EF4-FFF2-40B4-BE49-F238E27FC236}">
                  <a16:creationId xmlns:a16="http://schemas.microsoft.com/office/drawing/2014/main" id="{44AAD39F-F7C9-4D00-95E0-0465B4E85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7">
              <a:extLst>
                <a:ext uri="{FF2B5EF4-FFF2-40B4-BE49-F238E27FC236}">
                  <a16:creationId xmlns:a16="http://schemas.microsoft.com/office/drawing/2014/main" id="{C1DCAB8D-6EF6-4A84-8D0C-AA9226DEC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8">
              <a:extLst>
                <a:ext uri="{FF2B5EF4-FFF2-40B4-BE49-F238E27FC236}">
                  <a16:creationId xmlns:a16="http://schemas.microsoft.com/office/drawing/2014/main" id="{C407F97F-83CF-4703-B9E0-6335530E32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9">
              <a:extLst>
                <a:ext uri="{FF2B5EF4-FFF2-40B4-BE49-F238E27FC236}">
                  <a16:creationId xmlns:a16="http://schemas.microsoft.com/office/drawing/2014/main" id="{0D8D2363-5D84-4CFF-89AA-3C93C859DB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30">
              <a:extLst>
                <a:ext uri="{FF2B5EF4-FFF2-40B4-BE49-F238E27FC236}">
                  <a16:creationId xmlns:a16="http://schemas.microsoft.com/office/drawing/2014/main" id="{0435A35C-AC99-4E12-8CB0-9C640DAA94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31">
              <a:extLst>
                <a:ext uri="{FF2B5EF4-FFF2-40B4-BE49-F238E27FC236}">
                  <a16:creationId xmlns:a16="http://schemas.microsoft.com/office/drawing/2014/main" id="{F20392CF-2256-4527-836B-2E6F88596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2">
              <a:extLst>
                <a:ext uri="{FF2B5EF4-FFF2-40B4-BE49-F238E27FC236}">
                  <a16:creationId xmlns:a16="http://schemas.microsoft.com/office/drawing/2014/main" id="{C52C3AD3-122C-4010-9C55-B0247F8CC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Rectangle 33">
              <a:extLst>
                <a:ext uri="{FF2B5EF4-FFF2-40B4-BE49-F238E27FC236}">
                  <a16:creationId xmlns:a16="http://schemas.microsoft.com/office/drawing/2014/main" id="{EFCB53ED-09C0-4AD7-9BBC-366833D5FE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9" name="Freeform 34">
              <a:extLst>
                <a:ext uri="{FF2B5EF4-FFF2-40B4-BE49-F238E27FC236}">
                  <a16:creationId xmlns:a16="http://schemas.microsoft.com/office/drawing/2014/main" id="{6F309F52-BFCF-47D9-8089-BC049540DB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5">
              <a:extLst>
                <a:ext uri="{FF2B5EF4-FFF2-40B4-BE49-F238E27FC236}">
                  <a16:creationId xmlns:a16="http://schemas.microsoft.com/office/drawing/2014/main" id="{5F9AE85F-C7AA-4761-B468-2E100829BC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6">
              <a:extLst>
                <a:ext uri="{FF2B5EF4-FFF2-40B4-BE49-F238E27FC236}">
                  <a16:creationId xmlns:a16="http://schemas.microsoft.com/office/drawing/2014/main" id="{2C81C778-91E5-4AE9-AACB-8566E7A28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7">
              <a:extLst>
                <a:ext uri="{FF2B5EF4-FFF2-40B4-BE49-F238E27FC236}">
                  <a16:creationId xmlns:a16="http://schemas.microsoft.com/office/drawing/2014/main" id="{6C56E0B4-58A0-4B2B-BD56-54121BB8DB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8">
              <a:extLst>
                <a:ext uri="{FF2B5EF4-FFF2-40B4-BE49-F238E27FC236}">
                  <a16:creationId xmlns:a16="http://schemas.microsoft.com/office/drawing/2014/main" id="{88A29CFE-13A6-4509-946F-5C074F856E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9">
              <a:extLst>
                <a:ext uri="{FF2B5EF4-FFF2-40B4-BE49-F238E27FC236}">
                  <a16:creationId xmlns:a16="http://schemas.microsoft.com/office/drawing/2014/main" id="{00235A0A-018B-4499-AC16-AF83457BF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40">
              <a:extLst>
                <a:ext uri="{FF2B5EF4-FFF2-40B4-BE49-F238E27FC236}">
                  <a16:creationId xmlns:a16="http://schemas.microsoft.com/office/drawing/2014/main" id="{861DF9B7-50DC-4EBE-8B23-97FE92DBB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41">
              <a:extLst>
                <a:ext uri="{FF2B5EF4-FFF2-40B4-BE49-F238E27FC236}">
                  <a16:creationId xmlns:a16="http://schemas.microsoft.com/office/drawing/2014/main" id="{69673907-73D7-4729-A911-9BD078EC2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2">
              <a:extLst>
                <a:ext uri="{FF2B5EF4-FFF2-40B4-BE49-F238E27FC236}">
                  <a16:creationId xmlns:a16="http://schemas.microsoft.com/office/drawing/2014/main" id="{4DC844D3-8053-4EE7-A286-50157B6FD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3">
              <a:extLst>
                <a:ext uri="{FF2B5EF4-FFF2-40B4-BE49-F238E27FC236}">
                  <a16:creationId xmlns:a16="http://schemas.microsoft.com/office/drawing/2014/main" id="{D67575A0-A45A-4773-874C-16370E3670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4">
              <a:extLst>
                <a:ext uri="{FF2B5EF4-FFF2-40B4-BE49-F238E27FC236}">
                  <a16:creationId xmlns:a16="http://schemas.microsoft.com/office/drawing/2014/main" id="{4327252B-B62B-4DE0-A924-B7F6E40AD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Rectangle 45">
              <a:extLst>
                <a:ext uri="{FF2B5EF4-FFF2-40B4-BE49-F238E27FC236}">
                  <a16:creationId xmlns:a16="http://schemas.microsoft.com/office/drawing/2014/main" id="{778BC6A7-AC19-497B-A7C6-E447B2EBD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1" name="Freeform 46">
              <a:extLst>
                <a:ext uri="{FF2B5EF4-FFF2-40B4-BE49-F238E27FC236}">
                  <a16:creationId xmlns:a16="http://schemas.microsoft.com/office/drawing/2014/main" id="{4E79A87B-BF1F-437A-9FED-BE93025E5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7">
              <a:extLst>
                <a:ext uri="{FF2B5EF4-FFF2-40B4-BE49-F238E27FC236}">
                  <a16:creationId xmlns:a16="http://schemas.microsoft.com/office/drawing/2014/main" id="{DFAAF3CC-B4E0-45C8-AC2D-EF0D6D823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8">
              <a:extLst>
                <a:ext uri="{FF2B5EF4-FFF2-40B4-BE49-F238E27FC236}">
                  <a16:creationId xmlns:a16="http://schemas.microsoft.com/office/drawing/2014/main" id="{A5A12C87-1E4A-4664-B2F4-A1C8B656F9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9">
              <a:extLst>
                <a:ext uri="{FF2B5EF4-FFF2-40B4-BE49-F238E27FC236}">
                  <a16:creationId xmlns:a16="http://schemas.microsoft.com/office/drawing/2014/main" id="{B3AF8230-4630-4505-ADDB-16A9B6B37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50">
              <a:extLst>
                <a:ext uri="{FF2B5EF4-FFF2-40B4-BE49-F238E27FC236}">
                  <a16:creationId xmlns:a16="http://schemas.microsoft.com/office/drawing/2014/main" id="{33F93F6D-724D-42F3-AF1D-3081EAB5D1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51">
              <a:extLst>
                <a:ext uri="{FF2B5EF4-FFF2-40B4-BE49-F238E27FC236}">
                  <a16:creationId xmlns:a16="http://schemas.microsoft.com/office/drawing/2014/main" id="{F5DD7A8F-FB67-4E79-80DB-0FAF3A098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2">
              <a:extLst>
                <a:ext uri="{FF2B5EF4-FFF2-40B4-BE49-F238E27FC236}">
                  <a16:creationId xmlns:a16="http://schemas.microsoft.com/office/drawing/2014/main" id="{7B140A84-E89E-4A80-9DF8-7BCA45F90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3">
              <a:extLst>
                <a:ext uri="{FF2B5EF4-FFF2-40B4-BE49-F238E27FC236}">
                  <a16:creationId xmlns:a16="http://schemas.microsoft.com/office/drawing/2014/main" id="{279E1D6A-EFE2-44C6-A5BF-DFADF0DC9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4">
              <a:extLst>
                <a:ext uri="{FF2B5EF4-FFF2-40B4-BE49-F238E27FC236}">
                  <a16:creationId xmlns:a16="http://schemas.microsoft.com/office/drawing/2014/main" id="{C9FA2204-561F-4ABB-988C-03053820F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5">
              <a:extLst>
                <a:ext uri="{FF2B5EF4-FFF2-40B4-BE49-F238E27FC236}">
                  <a16:creationId xmlns:a16="http://schemas.microsoft.com/office/drawing/2014/main" id="{8BD7D04E-AC0A-424F-BC40-28842DAFFA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6">
              <a:extLst>
                <a:ext uri="{FF2B5EF4-FFF2-40B4-BE49-F238E27FC236}">
                  <a16:creationId xmlns:a16="http://schemas.microsoft.com/office/drawing/2014/main" id="{32B616A2-FE09-47DD-B58C-12EE58B7C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7">
              <a:extLst>
                <a:ext uri="{FF2B5EF4-FFF2-40B4-BE49-F238E27FC236}">
                  <a16:creationId xmlns:a16="http://schemas.microsoft.com/office/drawing/2014/main" id="{08C5EAF5-6064-484E-BA05-80D09D84EA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8">
              <a:extLst>
                <a:ext uri="{FF2B5EF4-FFF2-40B4-BE49-F238E27FC236}">
                  <a16:creationId xmlns:a16="http://schemas.microsoft.com/office/drawing/2014/main" id="{F11D90DF-D275-4725-884C-77E5E01D8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65" name="Rectangle 64">
            <a:extLst>
              <a:ext uri="{FF2B5EF4-FFF2-40B4-BE49-F238E27FC236}">
                <a16:creationId xmlns:a16="http://schemas.microsoft.com/office/drawing/2014/main" id="{61C6D790-69F0-40CA-813A-84D724D1C6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48476"/>
          </a:xfrm>
          <a:prstGeom prst="rect">
            <a:avLst/>
          </a:prstGeom>
          <a:solidFill>
            <a:schemeClr val="bg2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Round Diagonal Corner Rectangle 7">
            <a:extLst>
              <a:ext uri="{FF2B5EF4-FFF2-40B4-BE49-F238E27FC236}">
                <a16:creationId xmlns:a16="http://schemas.microsoft.com/office/drawing/2014/main" id="{F5A78137-DBB7-4A93-98AC-5606814E2D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40673" y="806450"/>
            <a:ext cx="9319476" cy="4502149"/>
          </a:xfrm>
          <a:prstGeom prst="round2DiagRect">
            <a:avLst>
              <a:gd name="adj1" fmla="val 7929"/>
              <a:gd name="adj2" fmla="val 0"/>
            </a:avLst>
          </a:prstGeom>
          <a:solidFill>
            <a:schemeClr val="bg2">
              <a:lumMod val="50000"/>
              <a:alpha val="80000"/>
            </a:schemeClr>
          </a:solidFill>
          <a:ln w="19050" cap="sq">
            <a:solidFill>
              <a:srgbClr val="FFFFFF">
                <a:alpha val="60000"/>
              </a:srgbClr>
            </a:solidFill>
            <a:miter lim="800000"/>
          </a:ln>
          <a:effectLst>
            <a:outerShdw blurRad="88900" dist="38100" dir="5400000" algn="t" rotWithShape="0">
              <a:srgbClr val="092338">
                <a:alpha val="4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E57636-D698-054C-9774-3CE3988362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5145" y="1125511"/>
            <a:ext cx="7135566" cy="265697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>
                <a:solidFill>
                  <a:srgbClr val="FFFFFF"/>
                </a:solidFill>
              </a:rPr>
              <a:t>WHERE WE ARE WITH RL</a:t>
            </a:r>
          </a:p>
        </p:txBody>
      </p:sp>
    </p:spTree>
    <p:extLst>
      <p:ext uri="{BB962C8B-B14F-4D97-AF65-F5344CB8AC3E}">
        <p14:creationId xmlns:p14="http://schemas.microsoft.com/office/powerpoint/2010/main" val="32602415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78003-9119-7C46-AA04-AA63C0664B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8643" y="618518"/>
            <a:ext cx="6188402" cy="1478570"/>
          </a:xfrm>
        </p:spPr>
        <p:txBody>
          <a:bodyPr>
            <a:normAutofit/>
          </a:bodyPr>
          <a:lstStyle/>
          <a:p>
            <a:r>
              <a:rPr lang="en-US" dirty="0"/>
              <a:t>CONSTRAIN THE EXPLORATION</a:t>
            </a:r>
          </a:p>
        </p:txBody>
      </p:sp>
      <p:sp>
        <p:nvSpPr>
          <p:cNvPr id="11" name="Round Diagonal Corner Rectangle 6">
            <a:extLst>
              <a:ext uri="{FF2B5EF4-FFF2-40B4-BE49-F238E27FC236}">
                <a16:creationId xmlns:a16="http://schemas.microsoft.com/office/drawing/2014/main" id="{F57FEC46-F8CB-4925-8DAC-B57A9F5CC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4579" y="808057"/>
            <a:ext cx="3821429" cy="5234394"/>
          </a:xfrm>
          <a:prstGeom prst="round2DiagRect">
            <a:avLst>
              <a:gd name="adj1" fmla="val 11323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No sign with solid fill">
            <a:extLst>
              <a:ext uri="{FF2B5EF4-FFF2-40B4-BE49-F238E27FC236}">
                <a16:creationId xmlns:a16="http://schemas.microsoft.com/office/drawing/2014/main" id="{9AAD074A-57FF-8F43-A964-362E849B2F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857704" y="2568037"/>
            <a:ext cx="1716464" cy="1716464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0F4361B-CACA-40DA-87BE-717454DE72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8643" y="2249487"/>
            <a:ext cx="6188402" cy="354171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Limit the available actions with respect to the observation (action masking).</a:t>
            </a:r>
          </a:p>
          <a:p>
            <a:r>
              <a:rPr lang="en-US" dirty="0"/>
              <a:t>“Don’t run forward after losing the ball.”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Don’t let the agent explore states known to be “bad” (e.g., through use of terminal functions).</a:t>
            </a:r>
          </a:p>
          <a:p>
            <a:r>
              <a:rPr lang="en-US" dirty="0"/>
              <a:t> “Don’t bunch together in the offense.”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256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78003-9119-7C46-AA04-AA63C0664B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8643" y="618518"/>
            <a:ext cx="6188402" cy="1478570"/>
          </a:xfrm>
        </p:spPr>
        <p:txBody>
          <a:bodyPr>
            <a:normAutofit/>
          </a:bodyPr>
          <a:lstStyle/>
          <a:p>
            <a:r>
              <a:rPr lang="en-US" dirty="0"/>
              <a:t>Provide feedback</a:t>
            </a:r>
          </a:p>
        </p:txBody>
      </p:sp>
      <p:sp>
        <p:nvSpPr>
          <p:cNvPr id="11" name="Round Diagonal Corner Rectangle 6">
            <a:extLst>
              <a:ext uri="{FF2B5EF4-FFF2-40B4-BE49-F238E27FC236}">
                <a16:creationId xmlns:a16="http://schemas.microsoft.com/office/drawing/2014/main" id="{F57FEC46-F8CB-4925-8DAC-B57A9F5CC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4579" y="808057"/>
            <a:ext cx="3821429" cy="5234394"/>
          </a:xfrm>
          <a:prstGeom prst="round2DiagRect">
            <a:avLst>
              <a:gd name="adj1" fmla="val 11323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AAD074A-57FF-8F43-A964-362E849B2F3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857704" y="2568037"/>
            <a:ext cx="1716464" cy="1716464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0F4361B-CACA-40DA-87BE-717454DE72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8643" y="2249487"/>
            <a:ext cx="6188402" cy="354171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Engineer the reward function (at your own risk) to incentivize “good” behavior:</a:t>
            </a:r>
          </a:p>
          <a:p>
            <a:r>
              <a:rPr lang="en-US" dirty="0"/>
              <a:t>Reward successfully completed passes.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Train auxiliary models to classify behavior as “good” or “bad”</a:t>
            </a:r>
          </a:p>
          <a:p>
            <a:r>
              <a:rPr lang="en-US" dirty="0"/>
              <a:t>Compare and rank two dribbling experiences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035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78003-9119-7C46-AA04-AA63C0664B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MACHINE TEACHING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E548C4-F86A-9F48-B12E-58DB0EAF3B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US" dirty="0"/>
              <a:t>Machine Teaching involves creating the tools to allow non-ML experts to convey their experience intuitively to RL agents.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Example: Defining/shaping the reward function automatically based on the user feedback provided in natural language / interactive mechanisms.</a:t>
            </a:r>
          </a:p>
          <a:p>
            <a:pPr marL="0" indent="0" algn="ctr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6703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78003-9119-7C46-AA04-AA63C0664B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Criticism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E548C4-F86A-9F48-B12E-58DB0EAF3B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buFont typeface="Wingdings" pitchFamily="2" charset="2"/>
              <a:buChar char="Ø"/>
            </a:pPr>
            <a:r>
              <a:rPr lang="en-US" sz="2000" dirty="0"/>
              <a:t> “This is feature engineering on steroids!”</a:t>
            </a:r>
          </a:p>
          <a:p>
            <a:pPr>
              <a:buFont typeface="Wingdings" pitchFamily="2" charset="2"/>
              <a:buChar char="v"/>
            </a:pPr>
            <a:r>
              <a:rPr lang="en-US" sz="2000" dirty="0"/>
              <a:t> Yes, in the absence of auto ML/MT capabilities. Need tools to automate/facilitate MT.</a:t>
            </a:r>
          </a:p>
          <a:p>
            <a:pPr>
              <a:buFont typeface="Wingdings" pitchFamily="2" charset="2"/>
              <a:buChar char="v"/>
            </a:pPr>
            <a:r>
              <a:rPr lang="en-US" sz="2000" dirty="0"/>
              <a:t> SMEs know so much about their business problem. Why not leverage that knowledge?</a:t>
            </a:r>
          </a:p>
          <a:p>
            <a:pPr>
              <a:buFont typeface="Wingdings" pitchFamily="2" charset="2"/>
              <a:buChar char="v"/>
            </a:pPr>
            <a:r>
              <a:rPr lang="en-US" sz="2000" dirty="0"/>
              <a:t> MT makes training much more efficient, and feasible in some cases: Invaluable for fast iteration.</a:t>
            </a:r>
          </a:p>
          <a:p>
            <a:pPr marL="0" indent="0">
              <a:buNone/>
            </a:pPr>
            <a:endParaRPr lang="en-US" sz="2000" dirty="0"/>
          </a:p>
          <a:p>
            <a:pPr>
              <a:buFont typeface="Wingdings" pitchFamily="2" charset="2"/>
              <a:buChar char="Ø"/>
            </a:pPr>
            <a:r>
              <a:rPr lang="en-US" sz="2000" dirty="0"/>
              <a:t> “Aren’t we inserting a bias to the learning?”</a:t>
            </a:r>
          </a:p>
          <a:p>
            <a:pPr>
              <a:buFont typeface="Wingdings" pitchFamily="2" charset="2"/>
              <a:buChar char="v"/>
            </a:pPr>
            <a:r>
              <a:rPr lang="en-US" sz="2000" dirty="0"/>
              <a:t> Exactly. No need to discover genius strategies for a robot arm task as opposed to Go.</a:t>
            </a:r>
          </a:p>
          <a:p>
            <a:pPr>
              <a:buFont typeface="Wingdings" pitchFamily="2" charset="2"/>
              <a:buChar char="v"/>
            </a:pPr>
            <a:endParaRPr lang="en-US" sz="2000" dirty="0"/>
          </a:p>
          <a:p>
            <a:pPr>
              <a:buFont typeface="Wingdings" pitchFamily="2" charset="2"/>
              <a:buChar char="Ø"/>
            </a:pPr>
            <a:r>
              <a:rPr lang="en-US" sz="2000" dirty="0"/>
              <a:t> “Isn’t this at odds with approaches like </a:t>
            </a:r>
            <a:r>
              <a:rPr lang="en-US" sz="2000" dirty="0" err="1"/>
              <a:t>MuZero</a:t>
            </a:r>
            <a:r>
              <a:rPr lang="en-US" sz="2000" dirty="0"/>
              <a:t>?”</a:t>
            </a:r>
          </a:p>
          <a:p>
            <a:pPr>
              <a:buFont typeface="Wingdings" pitchFamily="2" charset="2"/>
              <a:buChar char="v"/>
            </a:pPr>
            <a:r>
              <a:rPr lang="en-US" sz="2000" dirty="0"/>
              <a:t> They are complementary: Automate every-day business/industry tasks rather than solving AGI.</a:t>
            </a:r>
          </a:p>
        </p:txBody>
      </p:sp>
    </p:spTree>
    <p:extLst>
      <p:ext uri="{BB962C8B-B14F-4D97-AF65-F5344CB8AC3E}">
        <p14:creationId xmlns:p14="http://schemas.microsoft.com/office/powerpoint/2010/main" val="804181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9ACD3AF8-B16E-4174-8C1A-41F683C4A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FF5EAD09-B81D-415F-8BCF-73C81AE05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0" name="Rectangle 5">
              <a:extLst>
                <a:ext uri="{FF2B5EF4-FFF2-40B4-BE49-F238E27FC236}">
                  <a16:creationId xmlns:a16="http://schemas.microsoft.com/office/drawing/2014/main" id="{CFB79010-8ED4-49EF-AFD2-F4D8C80B6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4649B869-006E-42B5-9DDC-21049B130E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443096BD-333F-48B6-8220-D1F9793E40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" name="Rectangle 8">
              <a:extLst>
                <a:ext uri="{FF2B5EF4-FFF2-40B4-BE49-F238E27FC236}">
                  <a16:creationId xmlns:a16="http://schemas.microsoft.com/office/drawing/2014/main" id="{1A45BB9A-7E84-4B9B-923A-270A97F852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D7D7C768-2F76-4DE2-A807-1B9FFF816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1870B32E-EE42-470E-B543-CA55AEC8CA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EEF09120-11AA-4DB5-98A8-EC4923002C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39CC463D-589C-461C-A234-0460EB06B8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3">
              <a:extLst>
                <a:ext uri="{FF2B5EF4-FFF2-40B4-BE49-F238E27FC236}">
                  <a16:creationId xmlns:a16="http://schemas.microsoft.com/office/drawing/2014/main" id="{B6516153-269A-421E-A021-CB3F3C5E1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4">
              <a:extLst>
                <a:ext uri="{FF2B5EF4-FFF2-40B4-BE49-F238E27FC236}">
                  <a16:creationId xmlns:a16="http://schemas.microsoft.com/office/drawing/2014/main" id="{45E14300-6C4A-4F77-915F-F3B25B0237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5">
              <a:extLst>
                <a:ext uri="{FF2B5EF4-FFF2-40B4-BE49-F238E27FC236}">
                  <a16:creationId xmlns:a16="http://schemas.microsoft.com/office/drawing/2014/main" id="{993E312A-E6A6-4B52-ADE6-618ADC89BA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6">
              <a:extLst>
                <a:ext uri="{FF2B5EF4-FFF2-40B4-BE49-F238E27FC236}">
                  <a16:creationId xmlns:a16="http://schemas.microsoft.com/office/drawing/2014/main" id="{2F0F3026-2480-472B-8C52-36812C81E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7">
              <a:extLst>
                <a:ext uri="{FF2B5EF4-FFF2-40B4-BE49-F238E27FC236}">
                  <a16:creationId xmlns:a16="http://schemas.microsoft.com/office/drawing/2014/main" id="{34E1C992-559D-4827-9F30-31A3CA7A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8">
              <a:extLst>
                <a:ext uri="{FF2B5EF4-FFF2-40B4-BE49-F238E27FC236}">
                  <a16:creationId xmlns:a16="http://schemas.microsoft.com/office/drawing/2014/main" id="{D9F2FB98-F443-498F-AAD9-694582568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9">
              <a:extLst>
                <a:ext uri="{FF2B5EF4-FFF2-40B4-BE49-F238E27FC236}">
                  <a16:creationId xmlns:a16="http://schemas.microsoft.com/office/drawing/2014/main" id="{75DBF6EC-ED50-43E4-8A8B-64CE86A88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20">
              <a:extLst>
                <a:ext uri="{FF2B5EF4-FFF2-40B4-BE49-F238E27FC236}">
                  <a16:creationId xmlns:a16="http://schemas.microsoft.com/office/drawing/2014/main" id="{FD854F40-AC43-4F21-9C62-2CE35CFD2B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21">
              <a:extLst>
                <a:ext uri="{FF2B5EF4-FFF2-40B4-BE49-F238E27FC236}">
                  <a16:creationId xmlns:a16="http://schemas.microsoft.com/office/drawing/2014/main" id="{62CCB560-494A-4F74-9DE4-068806A89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2">
              <a:extLst>
                <a:ext uri="{FF2B5EF4-FFF2-40B4-BE49-F238E27FC236}">
                  <a16:creationId xmlns:a16="http://schemas.microsoft.com/office/drawing/2014/main" id="{6F9A05F2-B5D2-4D8A-9A78-14E45C13F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3">
              <a:extLst>
                <a:ext uri="{FF2B5EF4-FFF2-40B4-BE49-F238E27FC236}">
                  <a16:creationId xmlns:a16="http://schemas.microsoft.com/office/drawing/2014/main" id="{A6373189-19BB-4BEC-84A3-432253E05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4">
              <a:extLst>
                <a:ext uri="{FF2B5EF4-FFF2-40B4-BE49-F238E27FC236}">
                  <a16:creationId xmlns:a16="http://schemas.microsoft.com/office/drawing/2014/main" id="{71AB3122-947A-44DB-B190-A2601C6C9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5">
              <a:extLst>
                <a:ext uri="{FF2B5EF4-FFF2-40B4-BE49-F238E27FC236}">
                  <a16:creationId xmlns:a16="http://schemas.microsoft.com/office/drawing/2014/main" id="{74B4109D-3AFC-4D44-87B1-0CDED3E63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6">
              <a:extLst>
                <a:ext uri="{FF2B5EF4-FFF2-40B4-BE49-F238E27FC236}">
                  <a16:creationId xmlns:a16="http://schemas.microsoft.com/office/drawing/2014/main" id="{44AAD39F-F7C9-4D00-95E0-0465B4E85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7">
              <a:extLst>
                <a:ext uri="{FF2B5EF4-FFF2-40B4-BE49-F238E27FC236}">
                  <a16:creationId xmlns:a16="http://schemas.microsoft.com/office/drawing/2014/main" id="{C1DCAB8D-6EF6-4A84-8D0C-AA9226DEC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8">
              <a:extLst>
                <a:ext uri="{FF2B5EF4-FFF2-40B4-BE49-F238E27FC236}">
                  <a16:creationId xmlns:a16="http://schemas.microsoft.com/office/drawing/2014/main" id="{C407F97F-83CF-4703-B9E0-6335530E32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9">
              <a:extLst>
                <a:ext uri="{FF2B5EF4-FFF2-40B4-BE49-F238E27FC236}">
                  <a16:creationId xmlns:a16="http://schemas.microsoft.com/office/drawing/2014/main" id="{0D8D2363-5D84-4CFF-89AA-3C93C859DB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30">
              <a:extLst>
                <a:ext uri="{FF2B5EF4-FFF2-40B4-BE49-F238E27FC236}">
                  <a16:creationId xmlns:a16="http://schemas.microsoft.com/office/drawing/2014/main" id="{0435A35C-AC99-4E12-8CB0-9C640DAA94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31">
              <a:extLst>
                <a:ext uri="{FF2B5EF4-FFF2-40B4-BE49-F238E27FC236}">
                  <a16:creationId xmlns:a16="http://schemas.microsoft.com/office/drawing/2014/main" id="{F20392CF-2256-4527-836B-2E6F88596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2">
              <a:extLst>
                <a:ext uri="{FF2B5EF4-FFF2-40B4-BE49-F238E27FC236}">
                  <a16:creationId xmlns:a16="http://schemas.microsoft.com/office/drawing/2014/main" id="{C52C3AD3-122C-4010-9C55-B0247F8CC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Rectangle 33">
              <a:extLst>
                <a:ext uri="{FF2B5EF4-FFF2-40B4-BE49-F238E27FC236}">
                  <a16:creationId xmlns:a16="http://schemas.microsoft.com/office/drawing/2014/main" id="{EFCB53ED-09C0-4AD7-9BBC-366833D5FE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9" name="Freeform 34">
              <a:extLst>
                <a:ext uri="{FF2B5EF4-FFF2-40B4-BE49-F238E27FC236}">
                  <a16:creationId xmlns:a16="http://schemas.microsoft.com/office/drawing/2014/main" id="{6F309F52-BFCF-47D9-8089-BC049540DB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5">
              <a:extLst>
                <a:ext uri="{FF2B5EF4-FFF2-40B4-BE49-F238E27FC236}">
                  <a16:creationId xmlns:a16="http://schemas.microsoft.com/office/drawing/2014/main" id="{5F9AE85F-C7AA-4761-B468-2E100829BC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6">
              <a:extLst>
                <a:ext uri="{FF2B5EF4-FFF2-40B4-BE49-F238E27FC236}">
                  <a16:creationId xmlns:a16="http://schemas.microsoft.com/office/drawing/2014/main" id="{2C81C778-91E5-4AE9-AACB-8566E7A28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7">
              <a:extLst>
                <a:ext uri="{FF2B5EF4-FFF2-40B4-BE49-F238E27FC236}">
                  <a16:creationId xmlns:a16="http://schemas.microsoft.com/office/drawing/2014/main" id="{6C56E0B4-58A0-4B2B-BD56-54121BB8DB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8">
              <a:extLst>
                <a:ext uri="{FF2B5EF4-FFF2-40B4-BE49-F238E27FC236}">
                  <a16:creationId xmlns:a16="http://schemas.microsoft.com/office/drawing/2014/main" id="{88A29CFE-13A6-4509-946F-5C074F856E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9">
              <a:extLst>
                <a:ext uri="{FF2B5EF4-FFF2-40B4-BE49-F238E27FC236}">
                  <a16:creationId xmlns:a16="http://schemas.microsoft.com/office/drawing/2014/main" id="{00235A0A-018B-4499-AC16-AF83457BF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40">
              <a:extLst>
                <a:ext uri="{FF2B5EF4-FFF2-40B4-BE49-F238E27FC236}">
                  <a16:creationId xmlns:a16="http://schemas.microsoft.com/office/drawing/2014/main" id="{861DF9B7-50DC-4EBE-8B23-97FE92DBB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41">
              <a:extLst>
                <a:ext uri="{FF2B5EF4-FFF2-40B4-BE49-F238E27FC236}">
                  <a16:creationId xmlns:a16="http://schemas.microsoft.com/office/drawing/2014/main" id="{69673907-73D7-4729-A911-9BD078EC2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2">
              <a:extLst>
                <a:ext uri="{FF2B5EF4-FFF2-40B4-BE49-F238E27FC236}">
                  <a16:creationId xmlns:a16="http://schemas.microsoft.com/office/drawing/2014/main" id="{4DC844D3-8053-4EE7-A286-50157B6FD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3">
              <a:extLst>
                <a:ext uri="{FF2B5EF4-FFF2-40B4-BE49-F238E27FC236}">
                  <a16:creationId xmlns:a16="http://schemas.microsoft.com/office/drawing/2014/main" id="{D67575A0-A45A-4773-874C-16370E3670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4">
              <a:extLst>
                <a:ext uri="{FF2B5EF4-FFF2-40B4-BE49-F238E27FC236}">
                  <a16:creationId xmlns:a16="http://schemas.microsoft.com/office/drawing/2014/main" id="{4327252B-B62B-4DE0-A924-B7F6E40AD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Rectangle 45">
              <a:extLst>
                <a:ext uri="{FF2B5EF4-FFF2-40B4-BE49-F238E27FC236}">
                  <a16:creationId xmlns:a16="http://schemas.microsoft.com/office/drawing/2014/main" id="{778BC6A7-AC19-497B-A7C6-E447B2EBD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1" name="Freeform 46">
              <a:extLst>
                <a:ext uri="{FF2B5EF4-FFF2-40B4-BE49-F238E27FC236}">
                  <a16:creationId xmlns:a16="http://schemas.microsoft.com/office/drawing/2014/main" id="{4E79A87B-BF1F-437A-9FED-BE93025E5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7">
              <a:extLst>
                <a:ext uri="{FF2B5EF4-FFF2-40B4-BE49-F238E27FC236}">
                  <a16:creationId xmlns:a16="http://schemas.microsoft.com/office/drawing/2014/main" id="{DFAAF3CC-B4E0-45C8-AC2D-EF0D6D823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8">
              <a:extLst>
                <a:ext uri="{FF2B5EF4-FFF2-40B4-BE49-F238E27FC236}">
                  <a16:creationId xmlns:a16="http://schemas.microsoft.com/office/drawing/2014/main" id="{A5A12C87-1E4A-4664-B2F4-A1C8B656F9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9">
              <a:extLst>
                <a:ext uri="{FF2B5EF4-FFF2-40B4-BE49-F238E27FC236}">
                  <a16:creationId xmlns:a16="http://schemas.microsoft.com/office/drawing/2014/main" id="{B3AF8230-4630-4505-ADDB-16A9B6B37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50">
              <a:extLst>
                <a:ext uri="{FF2B5EF4-FFF2-40B4-BE49-F238E27FC236}">
                  <a16:creationId xmlns:a16="http://schemas.microsoft.com/office/drawing/2014/main" id="{33F93F6D-724D-42F3-AF1D-3081EAB5D1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51">
              <a:extLst>
                <a:ext uri="{FF2B5EF4-FFF2-40B4-BE49-F238E27FC236}">
                  <a16:creationId xmlns:a16="http://schemas.microsoft.com/office/drawing/2014/main" id="{F5DD7A8F-FB67-4E79-80DB-0FAF3A098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2">
              <a:extLst>
                <a:ext uri="{FF2B5EF4-FFF2-40B4-BE49-F238E27FC236}">
                  <a16:creationId xmlns:a16="http://schemas.microsoft.com/office/drawing/2014/main" id="{7B140A84-E89E-4A80-9DF8-7BCA45F90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3">
              <a:extLst>
                <a:ext uri="{FF2B5EF4-FFF2-40B4-BE49-F238E27FC236}">
                  <a16:creationId xmlns:a16="http://schemas.microsoft.com/office/drawing/2014/main" id="{279E1D6A-EFE2-44C6-A5BF-DFADF0DC9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4">
              <a:extLst>
                <a:ext uri="{FF2B5EF4-FFF2-40B4-BE49-F238E27FC236}">
                  <a16:creationId xmlns:a16="http://schemas.microsoft.com/office/drawing/2014/main" id="{C9FA2204-561F-4ABB-988C-03053820F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5">
              <a:extLst>
                <a:ext uri="{FF2B5EF4-FFF2-40B4-BE49-F238E27FC236}">
                  <a16:creationId xmlns:a16="http://schemas.microsoft.com/office/drawing/2014/main" id="{8BD7D04E-AC0A-424F-BC40-28842DAFFA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6">
              <a:extLst>
                <a:ext uri="{FF2B5EF4-FFF2-40B4-BE49-F238E27FC236}">
                  <a16:creationId xmlns:a16="http://schemas.microsoft.com/office/drawing/2014/main" id="{32B616A2-FE09-47DD-B58C-12EE58B7C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7">
              <a:extLst>
                <a:ext uri="{FF2B5EF4-FFF2-40B4-BE49-F238E27FC236}">
                  <a16:creationId xmlns:a16="http://schemas.microsoft.com/office/drawing/2014/main" id="{08C5EAF5-6064-484E-BA05-80D09D84EA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8">
              <a:extLst>
                <a:ext uri="{FF2B5EF4-FFF2-40B4-BE49-F238E27FC236}">
                  <a16:creationId xmlns:a16="http://schemas.microsoft.com/office/drawing/2014/main" id="{F11D90DF-D275-4725-884C-77E5E01D8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65" name="Rectangle 64">
            <a:extLst>
              <a:ext uri="{FF2B5EF4-FFF2-40B4-BE49-F238E27FC236}">
                <a16:creationId xmlns:a16="http://schemas.microsoft.com/office/drawing/2014/main" id="{61C6D790-69F0-40CA-813A-84D724D1C6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48476"/>
          </a:xfrm>
          <a:prstGeom prst="rect">
            <a:avLst/>
          </a:prstGeom>
          <a:solidFill>
            <a:schemeClr val="bg2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Round Diagonal Corner Rectangle 7">
            <a:extLst>
              <a:ext uri="{FF2B5EF4-FFF2-40B4-BE49-F238E27FC236}">
                <a16:creationId xmlns:a16="http://schemas.microsoft.com/office/drawing/2014/main" id="{F5A78137-DBB7-4A93-98AC-5606814E2D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40673" y="806450"/>
            <a:ext cx="9319476" cy="4502149"/>
          </a:xfrm>
          <a:prstGeom prst="round2DiagRect">
            <a:avLst>
              <a:gd name="adj1" fmla="val 7929"/>
              <a:gd name="adj2" fmla="val 0"/>
            </a:avLst>
          </a:prstGeom>
          <a:solidFill>
            <a:schemeClr val="bg2">
              <a:lumMod val="50000"/>
              <a:alpha val="80000"/>
            </a:schemeClr>
          </a:solidFill>
          <a:ln w="19050" cap="sq">
            <a:solidFill>
              <a:srgbClr val="FFFFFF">
                <a:alpha val="60000"/>
              </a:srgbClr>
            </a:solidFill>
            <a:miter lim="800000"/>
          </a:ln>
          <a:effectLst>
            <a:outerShdw blurRad="88900" dist="38100" dir="5400000" algn="t" rotWithShape="0">
              <a:srgbClr val="092338">
                <a:alpha val="4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E57636-D698-054C-9774-3CE3988362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5145" y="1125511"/>
            <a:ext cx="7135566" cy="265697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>
                <a:solidFill>
                  <a:srgbClr val="FFFFFF"/>
                </a:solidFill>
              </a:rPr>
              <a:t>CHALLENGE:</a:t>
            </a:r>
            <a:br>
              <a:rPr lang="en-US" sz="4800" dirty="0">
                <a:solidFill>
                  <a:srgbClr val="FFFFFF"/>
                </a:solidFill>
              </a:rPr>
            </a:br>
            <a:r>
              <a:rPr lang="en-US" sz="4800" dirty="0">
                <a:solidFill>
                  <a:srgbClr val="FFFFFF"/>
                </a:solidFill>
              </a:rPr>
              <a:t>NEED FOR SIMULATION</a:t>
            </a:r>
          </a:p>
        </p:txBody>
      </p:sp>
    </p:spTree>
    <p:extLst>
      <p:ext uri="{BB962C8B-B14F-4D97-AF65-F5344CB8AC3E}">
        <p14:creationId xmlns:p14="http://schemas.microsoft.com/office/powerpoint/2010/main" val="31969437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78003-9119-7C46-AA04-AA63C0664B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Need for Simulation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E548C4-F86A-9F48-B12E-58DB0EAF3B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Among all processes in industry that can be automated via RL, an extremely tiny fraction of them have associated simulation models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When available, simulation models are often not suitable for RL:</a:t>
            </a:r>
          </a:p>
          <a:p>
            <a:r>
              <a:rPr lang="en-US" dirty="0"/>
              <a:t>Low fidelity – makes it hard to transfer trained models to real world.</a:t>
            </a:r>
          </a:p>
          <a:p>
            <a:r>
              <a:rPr lang="en-US" dirty="0"/>
              <a:t>Too slow – takes long time to collect enough samples.</a:t>
            </a:r>
          </a:p>
          <a:p>
            <a:r>
              <a:rPr lang="en-US" dirty="0"/>
              <a:t>Domain specific software – hard to integrate with RL libraries.</a:t>
            </a:r>
          </a:p>
          <a:p>
            <a:r>
              <a:rPr lang="en-US" dirty="0"/>
              <a:t>Constrained by licensing – very expensive to parallelize for experience collection.</a:t>
            </a:r>
          </a:p>
          <a:p>
            <a:r>
              <a:rPr lang="en-US" dirty="0"/>
              <a:t>No capabilities of revealing observations, resetting, domain randomization…</a:t>
            </a:r>
          </a:p>
        </p:txBody>
      </p:sp>
    </p:spTree>
    <p:extLst>
      <p:ext uri="{BB962C8B-B14F-4D97-AF65-F5344CB8AC3E}">
        <p14:creationId xmlns:p14="http://schemas.microsoft.com/office/powerpoint/2010/main" val="2528141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9ACD3AF8-B16E-4174-8C1A-41F683C4A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FF5EAD09-B81D-415F-8BCF-73C81AE05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0" name="Rectangle 5">
              <a:extLst>
                <a:ext uri="{FF2B5EF4-FFF2-40B4-BE49-F238E27FC236}">
                  <a16:creationId xmlns:a16="http://schemas.microsoft.com/office/drawing/2014/main" id="{CFB79010-8ED4-49EF-AFD2-F4D8C80B6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4649B869-006E-42B5-9DDC-21049B130E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443096BD-333F-48B6-8220-D1F9793E40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" name="Rectangle 8">
              <a:extLst>
                <a:ext uri="{FF2B5EF4-FFF2-40B4-BE49-F238E27FC236}">
                  <a16:creationId xmlns:a16="http://schemas.microsoft.com/office/drawing/2014/main" id="{1A45BB9A-7E84-4B9B-923A-270A97F852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D7D7C768-2F76-4DE2-A807-1B9FFF816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1870B32E-EE42-470E-B543-CA55AEC8CA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EEF09120-11AA-4DB5-98A8-EC4923002C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39CC463D-589C-461C-A234-0460EB06B8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3">
              <a:extLst>
                <a:ext uri="{FF2B5EF4-FFF2-40B4-BE49-F238E27FC236}">
                  <a16:creationId xmlns:a16="http://schemas.microsoft.com/office/drawing/2014/main" id="{B6516153-269A-421E-A021-CB3F3C5E1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4">
              <a:extLst>
                <a:ext uri="{FF2B5EF4-FFF2-40B4-BE49-F238E27FC236}">
                  <a16:creationId xmlns:a16="http://schemas.microsoft.com/office/drawing/2014/main" id="{45E14300-6C4A-4F77-915F-F3B25B0237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5">
              <a:extLst>
                <a:ext uri="{FF2B5EF4-FFF2-40B4-BE49-F238E27FC236}">
                  <a16:creationId xmlns:a16="http://schemas.microsoft.com/office/drawing/2014/main" id="{993E312A-E6A6-4B52-ADE6-618ADC89BA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6">
              <a:extLst>
                <a:ext uri="{FF2B5EF4-FFF2-40B4-BE49-F238E27FC236}">
                  <a16:creationId xmlns:a16="http://schemas.microsoft.com/office/drawing/2014/main" id="{2F0F3026-2480-472B-8C52-36812C81E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7">
              <a:extLst>
                <a:ext uri="{FF2B5EF4-FFF2-40B4-BE49-F238E27FC236}">
                  <a16:creationId xmlns:a16="http://schemas.microsoft.com/office/drawing/2014/main" id="{34E1C992-559D-4827-9F30-31A3CA7A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8">
              <a:extLst>
                <a:ext uri="{FF2B5EF4-FFF2-40B4-BE49-F238E27FC236}">
                  <a16:creationId xmlns:a16="http://schemas.microsoft.com/office/drawing/2014/main" id="{D9F2FB98-F443-498F-AAD9-694582568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9">
              <a:extLst>
                <a:ext uri="{FF2B5EF4-FFF2-40B4-BE49-F238E27FC236}">
                  <a16:creationId xmlns:a16="http://schemas.microsoft.com/office/drawing/2014/main" id="{75DBF6EC-ED50-43E4-8A8B-64CE86A88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20">
              <a:extLst>
                <a:ext uri="{FF2B5EF4-FFF2-40B4-BE49-F238E27FC236}">
                  <a16:creationId xmlns:a16="http://schemas.microsoft.com/office/drawing/2014/main" id="{FD854F40-AC43-4F21-9C62-2CE35CFD2B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21">
              <a:extLst>
                <a:ext uri="{FF2B5EF4-FFF2-40B4-BE49-F238E27FC236}">
                  <a16:creationId xmlns:a16="http://schemas.microsoft.com/office/drawing/2014/main" id="{62CCB560-494A-4F74-9DE4-068806A89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2">
              <a:extLst>
                <a:ext uri="{FF2B5EF4-FFF2-40B4-BE49-F238E27FC236}">
                  <a16:creationId xmlns:a16="http://schemas.microsoft.com/office/drawing/2014/main" id="{6F9A05F2-B5D2-4D8A-9A78-14E45C13F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3">
              <a:extLst>
                <a:ext uri="{FF2B5EF4-FFF2-40B4-BE49-F238E27FC236}">
                  <a16:creationId xmlns:a16="http://schemas.microsoft.com/office/drawing/2014/main" id="{A6373189-19BB-4BEC-84A3-432253E05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4">
              <a:extLst>
                <a:ext uri="{FF2B5EF4-FFF2-40B4-BE49-F238E27FC236}">
                  <a16:creationId xmlns:a16="http://schemas.microsoft.com/office/drawing/2014/main" id="{71AB3122-947A-44DB-B190-A2601C6C9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5">
              <a:extLst>
                <a:ext uri="{FF2B5EF4-FFF2-40B4-BE49-F238E27FC236}">
                  <a16:creationId xmlns:a16="http://schemas.microsoft.com/office/drawing/2014/main" id="{74B4109D-3AFC-4D44-87B1-0CDED3E63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6">
              <a:extLst>
                <a:ext uri="{FF2B5EF4-FFF2-40B4-BE49-F238E27FC236}">
                  <a16:creationId xmlns:a16="http://schemas.microsoft.com/office/drawing/2014/main" id="{44AAD39F-F7C9-4D00-95E0-0465B4E85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7">
              <a:extLst>
                <a:ext uri="{FF2B5EF4-FFF2-40B4-BE49-F238E27FC236}">
                  <a16:creationId xmlns:a16="http://schemas.microsoft.com/office/drawing/2014/main" id="{C1DCAB8D-6EF6-4A84-8D0C-AA9226DEC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8">
              <a:extLst>
                <a:ext uri="{FF2B5EF4-FFF2-40B4-BE49-F238E27FC236}">
                  <a16:creationId xmlns:a16="http://schemas.microsoft.com/office/drawing/2014/main" id="{C407F97F-83CF-4703-B9E0-6335530E32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9">
              <a:extLst>
                <a:ext uri="{FF2B5EF4-FFF2-40B4-BE49-F238E27FC236}">
                  <a16:creationId xmlns:a16="http://schemas.microsoft.com/office/drawing/2014/main" id="{0D8D2363-5D84-4CFF-89AA-3C93C859DB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30">
              <a:extLst>
                <a:ext uri="{FF2B5EF4-FFF2-40B4-BE49-F238E27FC236}">
                  <a16:creationId xmlns:a16="http://schemas.microsoft.com/office/drawing/2014/main" id="{0435A35C-AC99-4E12-8CB0-9C640DAA94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31">
              <a:extLst>
                <a:ext uri="{FF2B5EF4-FFF2-40B4-BE49-F238E27FC236}">
                  <a16:creationId xmlns:a16="http://schemas.microsoft.com/office/drawing/2014/main" id="{F20392CF-2256-4527-836B-2E6F88596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2">
              <a:extLst>
                <a:ext uri="{FF2B5EF4-FFF2-40B4-BE49-F238E27FC236}">
                  <a16:creationId xmlns:a16="http://schemas.microsoft.com/office/drawing/2014/main" id="{C52C3AD3-122C-4010-9C55-B0247F8CC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Rectangle 33">
              <a:extLst>
                <a:ext uri="{FF2B5EF4-FFF2-40B4-BE49-F238E27FC236}">
                  <a16:creationId xmlns:a16="http://schemas.microsoft.com/office/drawing/2014/main" id="{EFCB53ED-09C0-4AD7-9BBC-366833D5FE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9" name="Freeform 34">
              <a:extLst>
                <a:ext uri="{FF2B5EF4-FFF2-40B4-BE49-F238E27FC236}">
                  <a16:creationId xmlns:a16="http://schemas.microsoft.com/office/drawing/2014/main" id="{6F309F52-BFCF-47D9-8089-BC049540DB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5">
              <a:extLst>
                <a:ext uri="{FF2B5EF4-FFF2-40B4-BE49-F238E27FC236}">
                  <a16:creationId xmlns:a16="http://schemas.microsoft.com/office/drawing/2014/main" id="{5F9AE85F-C7AA-4761-B468-2E100829BC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6">
              <a:extLst>
                <a:ext uri="{FF2B5EF4-FFF2-40B4-BE49-F238E27FC236}">
                  <a16:creationId xmlns:a16="http://schemas.microsoft.com/office/drawing/2014/main" id="{2C81C778-91E5-4AE9-AACB-8566E7A28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7">
              <a:extLst>
                <a:ext uri="{FF2B5EF4-FFF2-40B4-BE49-F238E27FC236}">
                  <a16:creationId xmlns:a16="http://schemas.microsoft.com/office/drawing/2014/main" id="{6C56E0B4-58A0-4B2B-BD56-54121BB8DB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8">
              <a:extLst>
                <a:ext uri="{FF2B5EF4-FFF2-40B4-BE49-F238E27FC236}">
                  <a16:creationId xmlns:a16="http://schemas.microsoft.com/office/drawing/2014/main" id="{88A29CFE-13A6-4509-946F-5C074F856E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9">
              <a:extLst>
                <a:ext uri="{FF2B5EF4-FFF2-40B4-BE49-F238E27FC236}">
                  <a16:creationId xmlns:a16="http://schemas.microsoft.com/office/drawing/2014/main" id="{00235A0A-018B-4499-AC16-AF83457BF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40">
              <a:extLst>
                <a:ext uri="{FF2B5EF4-FFF2-40B4-BE49-F238E27FC236}">
                  <a16:creationId xmlns:a16="http://schemas.microsoft.com/office/drawing/2014/main" id="{861DF9B7-50DC-4EBE-8B23-97FE92DBB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41">
              <a:extLst>
                <a:ext uri="{FF2B5EF4-FFF2-40B4-BE49-F238E27FC236}">
                  <a16:creationId xmlns:a16="http://schemas.microsoft.com/office/drawing/2014/main" id="{69673907-73D7-4729-A911-9BD078EC2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2">
              <a:extLst>
                <a:ext uri="{FF2B5EF4-FFF2-40B4-BE49-F238E27FC236}">
                  <a16:creationId xmlns:a16="http://schemas.microsoft.com/office/drawing/2014/main" id="{4DC844D3-8053-4EE7-A286-50157B6FD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3">
              <a:extLst>
                <a:ext uri="{FF2B5EF4-FFF2-40B4-BE49-F238E27FC236}">
                  <a16:creationId xmlns:a16="http://schemas.microsoft.com/office/drawing/2014/main" id="{D67575A0-A45A-4773-874C-16370E3670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4">
              <a:extLst>
                <a:ext uri="{FF2B5EF4-FFF2-40B4-BE49-F238E27FC236}">
                  <a16:creationId xmlns:a16="http://schemas.microsoft.com/office/drawing/2014/main" id="{4327252B-B62B-4DE0-A924-B7F6E40AD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Rectangle 45">
              <a:extLst>
                <a:ext uri="{FF2B5EF4-FFF2-40B4-BE49-F238E27FC236}">
                  <a16:creationId xmlns:a16="http://schemas.microsoft.com/office/drawing/2014/main" id="{778BC6A7-AC19-497B-A7C6-E447B2EBD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1" name="Freeform 46">
              <a:extLst>
                <a:ext uri="{FF2B5EF4-FFF2-40B4-BE49-F238E27FC236}">
                  <a16:creationId xmlns:a16="http://schemas.microsoft.com/office/drawing/2014/main" id="{4E79A87B-BF1F-437A-9FED-BE93025E5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7">
              <a:extLst>
                <a:ext uri="{FF2B5EF4-FFF2-40B4-BE49-F238E27FC236}">
                  <a16:creationId xmlns:a16="http://schemas.microsoft.com/office/drawing/2014/main" id="{DFAAF3CC-B4E0-45C8-AC2D-EF0D6D823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8">
              <a:extLst>
                <a:ext uri="{FF2B5EF4-FFF2-40B4-BE49-F238E27FC236}">
                  <a16:creationId xmlns:a16="http://schemas.microsoft.com/office/drawing/2014/main" id="{A5A12C87-1E4A-4664-B2F4-A1C8B656F9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9">
              <a:extLst>
                <a:ext uri="{FF2B5EF4-FFF2-40B4-BE49-F238E27FC236}">
                  <a16:creationId xmlns:a16="http://schemas.microsoft.com/office/drawing/2014/main" id="{B3AF8230-4630-4505-ADDB-16A9B6B37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50">
              <a:extLst>
                <a:ext uri="{FF2B5EF4-FFF2-40B4-BE49-F238E27FC236}">
                  <a16:creationId xmlns:a16="http://schemas.microsoft.com/office/drawing/2014/main" id="{33F93F6D-724D-42F3-AF1D-3081EAB5D1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51">
              <a:extLst>
                <a:ext uri="{FF2B5EF4-FFF2-40B4-BE49-F238E27FC236}">
                  <a16:creationId xmlns:a16="http://schemas.microsoft.com/office/drawing/2014/main" id="{F5DD7A8F-FB67-4E79-80DB-0FAF3A098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2">
              <a:extLst>
                <a:ext uri="{FF2B5EF4-FFF2-40B4-BE49-F238E27FC236}">
                  <a16:creationId xmlns:a16="http://schemas.microsoft.com/office/drawing/2014/main" id="{7B140A84-E89E-4A80-9DF8-7BCA45F90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3">
              <a:extLst>
                <a:ext uri="{FF2B5EF4-FFF2-40B4-BE49-F238E27FC236}">
                  <a16:creationId xmlns:a16="http://schemas.microsoft.com/office/drawing/2014/main" id="{279E1D6A-EFE2-44C6-A5BF-DFADF0DC9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4">
              <a:extLst>
                <a:ext uri="{FF2B5EF4-FFF2-40B4-BE49-F238E27FC236}">
                  <a16:creationId xmlns:a16="http://schemas.microsoft.com/office/drawing/2014/main" id="{C9FA2204-561F-4ABB-988C-03053820F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5">
              <a:extLst>
                <a:ext uri="{FF2B5EF4-FFF2-40B4-BE49-F238E27FC236}">
                  <a16:creationId xmlns:a16="http://schemas.microsoft.com/office/drawing/2014/main" id="{8BD7D04E-AC0A-424F-BC40-28842DAFFA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6">
              <a:extLst>
                <a:ext uri="{FF2B5EF4-FFF2-40B4-BE49-F238E27FC236}">
                  <a16:creationId xmlns:a16="http://schemas.microsoft.com/office/drawing/2014/main" id="{32B616A2-FE09-47DD-B58C-12EE58B7C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7">
              <a:extLst>
                <a:ext uri="{FF2B5EF4-FFF2-40B4-BE49-F238E27FC236}">
                  <a16:creationId xmlns:a16="http://schemas.microsoft.com/office/drawing/2014/main" id="{08C5EAF5-6064-484E-BA05-80D09D84EA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8">
              <a:extLst>
                <a:ext uri="{FF2B5EF4-FFF2-40B4-BE49-F238E27FC236}">
                  <a16:creationId xmlns:a16="http://schemas.microsoft.com/office/drawing/2014/main" id="{F11D90DF-D275-4725-884C-77E5E01D8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65" name="Rectangle 64">
            <a:extLst>
              <a:ext uri="{FF2B5EF4-FFF2-40B4-BE49-F238E27FC236}">
                <a16:creationId xmlns:a16="http://schemas.microsoft.com/office/drawing/2014/main" id="{61C6D790-69F0-40CA-813A-84D724D1C6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48476"/>
          </a:xfrm>
          <a:prstGeom prst="rect">
            <a:avLst/>
          </a:prstGeom>
          <a:solidFill>
            <a:schemeClr val="bg2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Round Diagonal Corner Rectangle 7">
            <a:extLst>
              <a:ext uri="{FF2B5EF4-FFF2-40B4-BE49-F238E27FC236}">
                <a16:creationId xmlns:a16="http://schemas.microsoft.com/office/drawing/2014/main" id="{F5A78137-DBB7-4A93-98AC-5606814E2D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40673" y="806450"/>
            <a:ext cx="9319476" cy="4502149"/>
          </a:xfrm>
          <a:prstGeom prst="round2DiagRect">
            <a:avLst>
              <a:gd name="adj1" fmla="val 7929"/>
              <a:gd name="adj2" fmla="val 0"/>
            </a:avLst>
          </a:prstGeom>
          <a:solidFill>
            <a:schemeClr val="bg2">
              <a:lumMod val="50000"/>
              <a:alpha val="80000"/>
            </a:schemeClr>
          </a:solidFill>
          <a:ln w="19050" cap="sq">
            <a:solidFill>
              <a:srgbClr val="FFFFFF">
                <a:alpha val="60000"/>
              </a:srgbClr>
            </a:solidFill>
            <a:miter lim="800000"/>
          </a:ln>
          <a:effectLst>
            <a:outerShdw blurRad="88900" dist="38100" dir="5400000" algn="t" rotWithShape="0">
              <a:srgbClr val="092338">
                <a:alpha val="4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E57636-D698-054C-9774-3CE3988362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5145" y="1125511"/>
            <a:ext cx="7135566" cy="265697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>
                <a:solidFill>
                  <a:srgbClr val="FFFFFF"/>
                </a:solidFill>
              </a:rPr>
              <a:t>Approaches:</a:t>
            </a:r>
            <a:br>
              <a:rPr lang="en-US" sz="4800" dirty="0">
                <a:solidFill>
                  <a:srgbClr val="FFFFFF"/>
                </a:solidFill>
              </a:rPr>
            </a:br>
            <a:r>
              <a:rPr lang="en-US" sz="4800" dirty="0">
                <a:solidFill>
                  <a:srgbClr val="FFFFFF"/>
                </a:solidFill>
              </a:rPr>
              <a:t>OFFLINE RL</a:t>
            </a:r>
            <a:br>
              <a:rPr lang="en-US" sz="4800" dirty="0">
                <a:solidFill>
                  <a:srgbClr val="FFFFFF"/>
                </a:solidFill>
              </a:rPr>
            </a:br>
            <a:r>
              <a:rPr lang="en-US" sz="4800" dirty="0">
                <a:solidFill>
                  <a:srgbClr val="FFFFFF"/>
                </a:solidFill>
              </a:rPr>
              <a:t>Better sim integration</a:t>
            </a:r>
          </a:p>
        </p:txBody>
      </p:sp>
    </p:spTree>
    <p:extLst>
      <p:ext uri="{BB962C8B-B14F-4D97-AF65-F5344CB8AC3E}">
        <p14:creationId xmlns:p14="http://schemas.microsoft.com/office/powerpoint/2010/main" val="27978673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78003-9119-7C46-AA04-AA63C0664B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Offline reinforcement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E548C4-F86A-9F48-B12E-58DB0EAF3B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Simulation models are a rarity, but data / process logs are in abundance.</a:t>
            </a:r>
          </a:p>
          <a:p>
            <a:r>
              <a:rPr lang="en-US" dirty="0"/>
              <a:t>Offline RL learns directly from data produced by a non-RL controller</a:t>
            </a:r>
          </a:p>
          <a:p>
            <a:r>
              <a:rPr lang="en-US" dirty="0"/>
              <a:t>The policy does not interact with the environment during training.</a:t>
            </a:r>
          </a:p>
          <a:p>
            <a:pPr lvl="1"/>
            <a:r>
              <a:rPr lang="en-US" dirty="0"/>
              <a:t>Mostly relies on importance sampling to evaluate a new policy</a:t>
            </a:r>
          </a:p>
          <a:p>
            <a:r>
              <a:rPr lang="en-US" dirty="0"/>
              <a:t>It is posed to lead to a breakthrough in bring RL to real-world problems.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49CE91-F6A7-994A-801E-260E9D1BA8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1384" y="4188758"/>
            <a:ext cx="5428181" cy="2255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354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78003-9119-7C46-AA04-AA63C0664B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US" dirty="0"/>
              <a:t>Better sim integration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E548C4-F86A-9F48-B12E-58DB0EAF3B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4844521" cy="3541714"/>
          </a:xfrm>
        </p:spPr>
        <p:txBody>
          <a:bodyPr anchor="ctr"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200" dirty="0"/>
              <a:t>Offline RL will always have limited capability due to lack of exploration / interaction with the environment.</a:t>
            </a:r>
          </a:p>
          <a:p>
            <a:pPr>
              <a:lnSpc>
                <a:spcPct val="110000"/>
              </a:lnSpc>
            </a:pPr>
            <a:r>
              <a:rPr lang="en-US" sz="2200" dirty="0"/>
              <a:t>Companies will focus more and more on creating simulations / digital twins.</a:t>
            </a:r>
          </a:p>
          <a:p>
            <a:pPr>
              <a:lnSpc>
                <a:spcPct val="110000"/>
              </a:lnSpc>
            </a:pPr>
            <a:r>
              <a:rPr lang="en-US" sz="2200" dirty="0"/>
              <a:t>This will be accompanied by better integrations between simulation software and RL tools / platforms.</a:t>
            </a:r>
          </a:p>
          <a:p>
            <a:pPr>
              <a:lnSpc>
                <a:spcPct val="110000"/>
              </a:lnSpc>
            </a:pPr>
            <a:endParaRPr lang="en-US" sz="2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45320D-456C-D74D-9988-73D80A2A6DF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781" b="2"/>
          <a:stretch/>
        </p:blipFill>
        <p:spPr>
          <a:xfrm>
            <a:off x="6392336" y="2249487"/>
            <a:ext cx="4655075" cy="3047892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79050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9ACD3AF8-B16E-4174-8C1A-41F683C4A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FF5EAD09-B81D-415F-8BCF-73C81AE05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0" name="Rectangle 5">
              <a:extLst>
                <a:ext uri="{FF2B5EF4-FFF2-40B4-BE49-F238E27FC236}">
                  <a16:creationId xmlns:a16="http://schemas.microsoft.com/office/drawing/2014/main" id="{CFB79010-8ED4-49EF-AFD2-F4D8C80B6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4649B869-006E-42B5-9DDC-21049B130E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443096BD-333F-48B6-8220-D1F9793E40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" name="Rectangle 8">
              <a:extLst>
                <a:ext uri="{FF2B5EF4-FFF2-40B4-BE49-F238E27FC236}">
                  <a16:creationId xmlns:a16="http://schemas.microsoft.com/office/drawing/2014/main" id="{1A45BB9A-7E84-4B9B-923A-270A97F852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D7D7C768-2F76-4DE2-A807-1B9FFF816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1870B32E-EE42-470E-B543-CA55AEC8CA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EEF09120-11AA-4DB5-98A8-EC4923002C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39CC463D-589C-461C-A234-0460EB06B8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3">
              <a:extLst>
                <a:ext uri="{FF2B5EF4-FFF2-40B4-BE49-F238E27FC236}">
                  <a16:creationId xmlns:a16="http://schemas.microsoft.com/office/drawing/2014/main" id="{B6516153-269A-421E-A021-CB3F3C5E1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4">
              <a:extLst>
                <a:ext uri="{FF2B5EF4-FFF2-40B4-BE49-F238E27FC236}">
                  <a16:creationId xmlns:a16="http://schemas.microsoft.com/office/drawing/2014/main" id="{45E14300-6C4A-4F77-915F-F3B25B0237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5">
              <a:extLst>
                <a:ext uri="{FF2B5EF4-FFF2-40B4-BE49-F238E27FC236}">
                  <a16:creationId xmlns:a16="http://schemas.microsoft.com/office/drawing/2014/main" id="{993E312A-E6A6-4B52-ADE6-618ADC89BA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6">
              <a:extLst>
                <a:ext uri="{FF2B5EF4-FFF2-40B4-BE49-F238E27FC236}">
                  <a16:creationId xmlns:a16="http://schemas.microsoft.com/office/drawing/2014/main" id="{2F0F3026-2480-472B-8C52-36812C81E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7">
              <a:extLst>
                <a:ext uri="{FF2B5EF4-FFF2-40B4-BE49-F238E27FC236}">
                  <a16:creationId xmlns:a16="http://schemas.microsoft.com/office/drawing/2014/main" id="{34E1C992-559D-4827-9F30-31A3CA7A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8">
              <a:extLst>
                <a:ext uri="{FF2B5EF4-FFF2-40B4-BE49-F238E27FC236}">
                  <a16:creationId xmlns:a16="http://schemas.microsoft.com/office/drawing/2014/main" id="{D9F2FB98-F443-498F-AAD9-694582568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9">
              <a:extLst>
                <a:ext uri="{FF2B5EF4-FFF2-40B4-BE49-F238E27FC236}">
                  <a16:creationId xmlns:a16="http://schemas.microsoft.com/office/drawing/2014/main" id="{75DBF6EC-ED50-43E4-8A8B-64CE86A88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20">
              <a:extLst>
                <a:ext uri="{FF2B5EF4-FFF2-40B4-BE49-F238E27FC236}">
                  <a16:creationId xmlns:a16="http://schemas.microsoft.com/office/drawing/2014/main" id="{FD854F40-AC43-4F21-9C62-2CE35CFD2B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21">
              <a:extLst>
                <a:ext uri="{FF2B5EF4-FFF2-40B4-BE49-F238E27FC236}">
                  <a16:creationId xmlns:a16="http://schemas.microsoft.com/office/drawing/2014/main" id="{62CCB560-494A-4F74-9DE4-068806A89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2">
              <a:extLst>
                <a:ext uri="{FF2B5EF4-FFF2-40B4-BE49-F238E27FC236}">
                  <a16:creationId xmlns:a16="http://schemas.microsoft.com/office/drawing/2014/main" id="{6F9A05F2-B5D2-4D8A-9A78-14E45C13F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3">
              <a:extLst>
                <a:ext uri="{FF2B5EF4-FFF2-40B4-BE49-F238E27FC236}">
                  <a16:creationId xmlns:a16="http://schemas.microsoft.com/office/drawing/2014/main" id="{A6373189-19BB-4BEC-84A3-432253E05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4">
              <a:extLst>
                <a:ext uri="{FF2B5EF4-FFF2-40B4-BE49-F238E27FC236}">
                  <a16:creationId xmlns:a16="http://schemas.microsoft.com/office/drawing/2014/main" id="{71AB3122-947A-44DB-B190-A2601C6C9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5">
              <a:extLst>
                <a:ext uri="{FF2B5EF4-FFF2-40B4-BE49-F238E27FC236}">
                  <a16:creationId xmlns:a16="http://schemas.microsoft.com/office/drawing/2014/main" id="{74B4109D-3AFC-4D44-87B1-0CDED3E63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6">
              <a:extLst>
                <a:ext uri="{FF2B5EF4-FFF2-40B4-BE49-F238E27FC236}">
                  <a16:creationId xmlns:a16="http://schemas.microsoft.com/office/drawing/2014/main" id="{44AAD39F-F7C9-4D00-95E0-0465B4E85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7">
              <a:extLst>
                <a:ext uri="{FF2B5EF4-FFF2-40B4-BE49-F238E27FC236}">
                  <a16:creationId xmlns:a16="http://schemas.microsoft.com/office/drawing/2014/main" id="{C1DCAB8D-6EF6-4A84-8D0C-AA9226DEC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8">
              <a:extLst>
                <a:ext uri="{FF2B5EF4-FFF2-40B4-BE49-F238E27FC236}">
                  <a16:creationId xmlns:a16="http://schemas.microsoft.com/office/drawing/2014/main" id="{C407F97F-83CF-4703-B9E0-6335530E32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9">
              <a:extLst>
                <a:ext uri="{FF2B5EF4-FFF2-40B4-BE49-F238E27FC236}">
                  <a16:creationId xmlns:a16="http://schemas.microsoft.com/office/drawing/2014/main" id="{0D8D2363-5D84-4CFF-89AA-3C93C859DB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30">
              <a:extLst>
                <a:ext uri="{FF2B5EF4-FFF2-40B4-BE49-F238E27FC236}">
                  <a16:creationId xmlns:a16="http://schemas.microsoft.com/office/drawing/2014/main" id="{0435A35C-AC99-4E12-8CB0-9C640DAA94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31">
              <a:extLst>
                <a:ext uri="{FF2B5EF4-FFF2-40B4-BE49-F238E27FC236}">
                  <a16:creationId xmlns:a16="http://schemas.microsoft.com/office/drawing/2014/main" id="{F20392CF-2256-4527-836B-2E6F88596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2">
              <a:extLst>
                <a:ext uri="{FF2B5EF4-FFF2-40B4-BE49-F238E27FC236}">
                  <a16:creationId xmlns:a16="http://schemas.microsoft.com/office/drawing/2014/main" id="{C52C3AD3-122C-4010-9C55-B0247F8CC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Rectangle 33">
              <a:extLst>
                <a:ext uri="{FF2B5EF4-FFF2-40B4-BE49-F238E27FC236}">
                  <a16:creationId xmlns:a16="http://schemas.microsoft.com/office/drawing/2014/main" id="{EFCB53ED-09C0-4AD7-9BBC-366833D5FE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9" name="Freeform 34">
              <a:extLst>
                <a:ext uri="{FF2B5EF4-FFF2-40B4-BE49-F238E27FC236}">
                  <a16:creationId xmlns:a16="http://schemas.microsoft.com/office/drawing/2014/main" id="{6F309F52-BFCF-47D9-8089-BC049540DB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5">
              <a:extLst>
                <a:ext uri="{FF2B5EF4-FFF2-40B4-BE49-F238E27FC236}">
                  <a16:creationId xmlns:a16="http://schemas.microsoft.com/office/drawing/2014/main" id="{5F9AE85F-C7AA-4761-B468-2E100829BC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6">
              <a:extLst>
                <a:ext uri="{FF2B5EF4-FFF2-40B4-BE49-F238E27FC236}">
                  <a16:creationId xmlns:a16="http://schemas.microsoft.com/office/drawing/2014/main" id="{2C81C778-91E5-4AE9-AACB-8566E7A28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7">
              <a:extLst>
                <a:ext uri="{FF2B5EF4-FFF2-40B4-BE49-F238E27FC236}">
                  <a16:creationId xmlns:a16="http://schemas.microsoft.com/office/drawing/2014/main" id="{6C56E0B4-58A0-4B2B-BD56-54121BB8DB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8">
              <a:extLst>
                <a:ext uri="{FF2B5EF4-FFF2-40B4-BE49-F238E27FC236}">
                  <a16:creationId xmlns:a16="http://schemas.microsoft.com/office/drawing/2014/main" id="{88A29CFE-13A6-4509-946F-5C074F856E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9">
              <a:extLst>
                <a:ext uri="{FF2B5EF4-FFF2-40B4-BE49-F238E27FC236}">
                  <a16:creationId xmlns:a16="http://schemas.microsoft.com/office/drawing/2014/main" id="{00235A0A-018B-4499-AC16-AF83457BF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40">
              <a:extLst>
                <a:ext uri="{FF2B5EF4-FFF2-40B4-BE49-F238E27FC236}">
                  <a16:creationId xmlns:a16="http://schemas.microsoft.com/office/drawing/2014/main" id="{861DF9B7-50DC-4EBE-8B23-97FE92DBB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41">
              <a:extLst>
                <a:ext uri="{FF2B5EF4-FFF2-40B4-BE49-F238E27FC236}">
                  <a16:creationId xmlns:a16="http://schemas.microsoft.com/office/drawing/2014/main" id="{69673907-73D7-4729-A911-9BD078EC2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2">
              <a:extLst>
                <a:ext uri="{FF2B5EF4-FFF2-40B4-BE49-F238E27FC236}">
                  <a16:creationId xmlns:a16="http://schemas.microsoft.com/office/drawing/2014/main" id="{4DC844D3-8053-4EE7-A286-50157B6FD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3">
              <a:extLst>
                <a:ext uri="{FF2B5EF4-FFF2-40B4-BE49-F238E27FC236}">
                  <a16:creationId xmlns:a16="http://schemas.microsoft.com/office/drawing/2014/main" id="{D67575A0-A45A-4773-874C-16370E3670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4">
              <a:extLst>
                <a:ext uri="{FF2B5EF4-FFF2-40B4-BE49-F238E27FC236}">
                  <a16:creationId xmlns:a16="http://schemas.microsoft.com/office/drawing/2014/main" id="{4327252B-B62B-4DE0-A924-B7F6E40AD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Rectangle 45">
              <a:extLst>
                <a:ext uri="{FF2B5EF4-FFF2-40B4-BE49-F238E27FC236}">
                  <a16:creationId xmlns:a16="http://schemas.microsoft.com/office/drawing/2014/main" id="{778BC6A7-AC19-497B-A7C6-E447B2EBD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1" name="Freeform 46">
              <a:extLst>
                <a:ext uri="{FF2B5EF4-FFF2-40B4-BE49-F238E27FC236}">
                  <a16:creationId xmlns:a16="http://schemas.microsoft.com/office/drawing/2014/main" id="{4E79A87B-BF1F-437A-9FED-BE93025E5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7">
              <a:extLst>
                <a:ext uri="{FF2B5EF4-FFF2-40B4-BE49-F238E27FC236}">
                  <a16:creationId xmlns:a16="http://schemas.microsoft.com/office/drawing/2014/main" id="{DFAAF3CC-B4E0-45C8-AC2D-EF0D6D823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8">
              <a:extLst>
                <a:ext uri="{FF2B5EF4-FFF2-40B4-BE49-F238E27FC236}">
                  <a16:creationId xmlns:a16="http://schemas.microsoft.com/office/drawing/2014/main" id="{A5A12C87-1E4A-4664-B2F4-A1C8B656F9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9">
              <a:extLst>
                <a:ext uri="{FF2B5EF4-FFF2-40B4-BE49-F238E27FC236}">
                  <a16:creationId xmlns:a16="http://schemas.microsoft.com/office/drawing/2014/main" id="{B3AF8230-4630-4505-ADDB-16A9B6B37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50">
              <a:extLst>
                <a:ext uri="{FF2B5EF4-FFF2-40B4-BE49-F238E27FC236}">
                  <a16:creationId xmlns:a16="http://schemas.microsoft.com/office/drawing/2014/main" id="{33F93F6D-724D-42F3-AF1D-3081EAB5D1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51">
              <a:extLst>
                <a:ext uri="{FF2B5EF4-FFF2-40B4-BE49-F238E27FC236}">
                  <a16:creationId xmlns:a16="http://schemas.microsoft.com/office/drawing/2014/main" id="{F5DD7A8F-FB67-4E79-80DB-0FAF3A098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2">
              <a:extLst>
                <a:ext uri="{FF2B5EF4-FFF2-40B4-BE49-F238E27FC236}">
                  <a16:creationId xmlns:a16="http://schemas.microsoft.com/office/drawing/2014/main" id="{7B140A84-E89E-4A80-9DF8-7BCA45F90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3">
              <a:extLst>
                <a:ext uri="{FF2B5EF4-FFF2-40B4-BE49-F238E27FC236}">
                  <a16:creationId xmlns:a16="http://schemas.microsoft.com/office/drawing/2014/main" id="{279E1D6A-EFE2-44C6-A5BF-DFADF0DC9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4">
              <a:extLst>
                <a:ext uri="{FF2B5EF4-FFF2-40B4-BE49-F238E27FC236}">
                  <a16:creationId xmlns:a16="http://schemas.microsoft.com/office/drawing/2014/main" id="{C9FA2204-561F-4ABB-988C-03053820F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5">
              <a:extLst>
                <a:ext uri="{FF2B5EF4-FFF2-40B4-BE49-F238E27FC236}">
                  <a16:creationId xmlns:a16="http://schemas.microsoft.com/office/drawing/2014/main" id="{8BD7D04E-AC0A-424F-BC40-28842DAFFA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6">
              <a:extLst>
                <a:ext uri="{FF2B5EF4-FFF2-40B4-BE49-F238E27FC236}">
                  <a16:creationId xmlns:a16="http://schemas.microsoft.com/office/drawing/2014/main" id="{32B616A2-FE09-47DD-B58C-12EE58B7C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7">
              <a:extLst>
                <a:ext uri="{FF2B5EF4-FFF2-40B4-BE49-F238E27FC236}">
                  <a16:creationId xmlns:a16="http://schemas.microsoft.com/office/drawing/2014/main" id="{08C5EAF5-6064-484E-BA05-80D09D84EA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8">
              <a:extLst>
                <a:ext uri="{FF2B5EF4-FFF2-40B4-BE49-F238E27FC236}">
                  <a16:creationId xmlns:a16="http://schemas.microsoft.com/office/drawing/2014/main" id="{F11D90DF-D275-4725-884C-77E5E01D8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65" name="Rectangle 64">
            <a:extLst>
              <a:ext uri="{FF2B5EF4-FFF2-40B4-BE49-F238E27FC236}">
                <a16:creationId xmlns:a16="http://schemas.microsoft.com/office/drawing/2014/main" id="{61C6D790-69F0-40CA-813A-84D724D1C6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48476"/>
          </a:xfrm>
          <a:prstGeom prst="rect">
            <a:avLst/>
          </a:prstGeom>
          <a:solidFill>
            <a:schemeClr val="bg2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Round Diagonal Corner Rectangle 7">
            <a:extLst>
              <a:ext uri="{FF2B5EF4-FFF2-40B4-BE49-F238E27FC236}">
                <a16:creationId xmlns:a16="http://schemas.microsoft.com/office/drawing/2014/main" id="{F5A78137-DBB7-4A93-98AC-5606814E2D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40673" y="806450"/>
            <a:ext cx="9319476" cy="4502149"/>
          </a:xfrm>
          <a:prstGeom prst="round2DiagRect">
            <a:avLst>
              <a:gd name="adj1" fmla="val 7929"/>
              <a:gd name="adj2" fmla="val 0"/>
            </a:avLst>
          </a:prstGeom>
          <a:solidFill>
            <a:schemeClr val="bg2">
              <a:lumMod val="50000"/>
              <a:alpha val="80000"/>
            </a:schemeClr>
          </a:solidFill>
          <a:ln w="19050" cap="sq">
            <a:solidFill>
              <a:srgbClr val="FFFFFF">
                <a:alpha val="60000"/>
              </a:srgbClr>
            </a:solidFill>
            <a:miter lim="800000"/>
          </a:ln>
          <a:effectLst>
            <a:outerShdw blurRad="88900" dist="38100" dir="5400000" algn="t" rotWithShape="0">
              <a:srgbClr val="092338">
                <a:alpha val="4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E57636-D698-054C-9774-3CE3988362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5145" y="1125511"/>
            <a:ext cx="7135566" cy="265697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>
                <a:solidFill>
                  <a:srgbClr val="FFFFFF"/>
                </a:solidFill>
              </a:rPr>
              <a:t>CHALLENGE:</a:t>
            </a:r>
            <a:br>
              <a:rPr lang="en-US" sz="4800" dirty="0">
                <a:solidFill>
                  <a:srgbClr val="FFFFFF"/>
                </a:solidFill>
              </a:rPr>
            </a:br>
            <a:r>
              <a:rPr lang="en-US" sz="4800" dirty="0">
                <a:solidFill>
                  <a:srgbClr val="FFFFFF"/>
                </a:solidFill>
              </a:rPr>
              <a:t>SIM-TO-REAL GAP</a:t>
            </a:r>
          </a:p>
        </p:txBody>
      </p:sp>
    </p:spTree>
    <p:extLst>
      <p:ext uri="{BB962C8B-B14F-4D97-AF65-F5344CB8AC3E}">
        <p14:creationId xmlns:p14="http://schemas.microsoft.com/office/powerpoint/2010/main" val="25772557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CF64D3-9B28-A848-A236-0BEB2137BA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576262"/>
          </a:xfrm>
        </p:spPr>
        <p:txBody>
          <a:bodyPr>
            <a:normAutofit fontScale="90000"/>
          </a:bodyPr>
          <a:lstStyle/>
          <a:p>
            <a:r>
              <a:rPr lang="en-US" dirty="0"/>
              <a:t>RL Success STORIES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56C8F0-2954-9B48-9BBC-FE79F3847D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1412" y="3172481"/>
            <a:ext cx="3195240" cy="345634"/>
          </a:xfrm>
        </p:spPr>
        <p:txBody>
          <a:bodyPr/>
          <a:lstStyle/>
          <a:p>
            <a:pPr algn="ctr"/>
            <a:r>
              <a:rPr lang="en-US" dirty="0">
                <a:hlinkClick r:id="rId2"/>
              </a:rPr>
              <a:t>ATARI</a:t>
            </a:r>
            <a:endParaRPr lang="en-US" dirty="0"/>
          </a:p>
        </p:txBody>
      </p:sp>
      <p:pic>
        <p:nvPicPr>
          <p:cNvPr id="13" name="Picture Placeholder 12" descr="A screenshot of a video game&#10;&#10;Description automatically generated">
            <a:extLst>
              <a:ext uri="{FF2B5EF4-FFF2-40B4-BE49-F238E27FC236}">
                <a16:creationId xmlns:a16="http://schemas.microsoft.com/office/drawing/2014/main" id="{56747AFF-AA7F-3648-8613-53DD037DDF2B}"/>
              </a:ext>
            </a:extLst>
          </p:cNvPr>
          <p:cNvPicPr>
            <a:picLocks noGrp="1" noChangeAspect="1"/>
          </p:cNvPicPr>
          <p:nvPr>
            <p:ph type="pic" idx="15"/>
          </p:nvPr>
        </p:nvPicPr>
        <p:blipFill>
          <a:blip r:embed="rId3"/>
          <a:srcRect t="31751" b="31751"/>
          <a:stretch>
            <a:fillRect/>
          </a:stretch>
        </p:blipFill>
        <p:spPr>
          <a:xfrm>
            <a:off x="1141412" y="1434883"/>
            <a:ext cx="3195240" cy="1524000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FC15CE4-97F7-784C-8524-B77188FBC1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489052" y="3172481"/>
            <a:ext cx="3200400" cy="345634"/>
          </a:xfrm>
        </p:spPr>
        <p:txBody>
          <a:bodyPr/>
          <a:lstStyle/>
          <a:p>
            <a:pPr algn="ctr"/>
            <a:r>
              <a:rPr lang="en-US" dirty="0">
                <a:hlinkClick r:id="rId4"/>
              </a:rPr>
              <a:t>ALPHAGO</a:t>
            </a:r>
            <a:endParaRPr lang="en-US" dirty="0"/>
          </a:p>
        </p:txBody>
      </p:sp>
      <p:pic>
        <p:nvPicPr>
          <p:cNvPr id="15" name="Picture Placeholder 14" descr="A picture containing object, table, person, different&#10;&#10;Description automatically generated">
            <a:extLst>
              <a:ext uri="{FF2B5EF4-FFF2-40B4-BE49-F238E27FC236}">
                <a16:creationId xmlns:a16="http://schemas.microsoft.com/office/drawing/2014/main" id="{92A6D1A9-87CC-544E-A7D4-5488FCA10208}"/>
              </a:ext>
            </a:extLst>
          </p:cNvPr>
          <p:cNvPicPr>
            <a:picLocks noGrp="1" noChangeAspect="1"/>
          </p:cNvPicPr>
          <p:nvPr>
            <p:ph type="pic" idx="21"/>
          </p:nvPr>
        </p:nvPicPr>
        <p:blipFill>
          <a:blip r:embed="rId5"/>
          <a:srcRect t="7651" b="7651"/>
          <a:stretch>
            <a:fillRect/>
          </a:stretch>
        </p:blipFill>
        <p:spPr>
          <a:xfrm>
            <a:off x="4489052" y="1434883"/>
            <a:ext cx="3198940" cy="1524000"/>
          </a:xfr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27C33F2-1D96-3446-AF12-657D0D853FB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852566" y="3172480"/>
            <a:ext cx="3190741" cy="345634"/>
          </a:xfrm>
        </p:spPr>
        <p:txBody>
          <a:bodyPr/>
          <a:lstStyle/>
          <a:p>
            <a:pPr algn="ctr"/>
            <a:r>
              <a:rPr lang="en-US" dirty="0">
                <a:hlinkClick r:id="rId6"/>
              </a:rPr>
              <a:t>DOTA 2</a:t>
            </a:r>
            <a:endParaRPr lang="en-US" dirty="0"/>
          </a:p>
        </p:txBody>
      </p:sp>
      <p:pic>
        <p:nvPicPr>
          <p:cNvPr id="17" name="Picture Placeholder 16" descr="A picture containing grass, building, table, photo&#10;&#10;Description automatically generated">
            <a:extLst>
              <a:ext uri="{FF2B5EF4-FFF2-40B4-BE49-F238E27FC236}">
                <a16:creationId xmlns:a16="http://schemas.microsoft.com/office/drawing/2014/main" id="{EAE71D34-BE86-E144-AFF4-6ED5E339A85E}"/>
              </a:ext>
            </a:extLst>
          </p:cNvPr>
          <p:cNvPicPr>
            <a:picLocks noGrp="1" noChangeAspect="1"/>
          </p:cNvPicPr>
          <p:nvPr>
            <p:ph type="pic" idx="22"/>
          </p:nvPr>
        </p:nvPicPr>
        <p:blipFill>
          <a:blip r:embed="rId7"/>
          <a:srcRect t="7652" b="7652"/>
          <a:stretch>
            <a:fillRect/>
          </a:stretch>
        </p:blipFill>
        <p:spPr>
          <a:xfrm>
            <a:off x="7852441" y="1434883"/>
            <a:ext cx="3194969" cy="1524000"/>
          </a:xfrm>
        </p:spPr>
      </p:pic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9B7526AB-D39A-7D43-A483-3D2000C4CFBF}"/>
              </a:ext>
            </a:extLst>
          </p:cNvPr>
          <p:cNvSpPr txBox="1">
            <a:spLocks/>
          </p:cNvSpPr>
          <p:nvPr/>
        </p:nvSpPr>
        <p:spPr>
          <a:xfrm>
            <a:off x="7852566" y="5636715"/>
            <a:ext cx="3190741" cy="34563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000" b="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err="1">
                <a:hlinkClick r:id="rId8"/>
              </a:rPr>
              <a:t>MuZERO</a:t>
            </a:r>
            <a:endParaRPr lang="en-US" dirty="0"/>
          </a:p>
        </p:txBody>
      </p:sp>
      <p:pic>
        <p:nvPicPr>
          <p:cNvPr id="18" name="Picture Placeholder 16">
            <a:extLst>
              <a:ext uri="{FF2B5EF4-FFF2-40B4-BE49-F238E27FC236}">
                <a16:creationId xmlns:a16="http://schemas.microsoft.com/office/drawing/2014/main" id="{2C7B095F-0ACA-924A-AED2-B097A77FF207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t="7523" b="7523"/>
          <a:stretch/>
        </p:blipFill>
        <p:spPr>
          <a:xfrm>
            <a:off x="7852441" y="389911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5ED6C4B9-CBCC-E344-B985-6F9B7705DBF5}"/>
              </a:ext>
            </a:extLst>
          </p:cNvPr>
          <p:cNvSpPr txBox="1">
            <a:spLocks/>
          </p:cNvSpPr>
          <p:nvPr/>
        </p:nvSpPr>
        <p:spPr>
          <a:xfrm>
            <a:off x="1124203" y="5645016"/>
            <a:ext cx="3200400" cy="34563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000" b="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hlinkClick r:id="rId10"/>
              </a:rPr>
              <a:t>STARCRAFT II</a:t>
            </a:r>
            <a:endParaRPr lang="en-US" dirty="0"/>
          </a:p>
        </p:txBody>
      </p:sp>
      <p:pic>
        <p:nvPicPr>
          <p:cNvPr id="20" name="Picture Placeholder 21">
            <a:extLst>
              <a:ext uri="{FF2B5EF4-FFF2-40B4-BE49-F238E27FC236}">
                <a16:creationId xmlns:a16="http://schemas.microsoft.com/office/drawing/2014/main" id="{64DFB186-BDEB-C74A-93A4-7019E36DEE7F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4083" r="4083"/>
          <a:stretch/>
        </p:blipFill>
        <p:spPr>
          <a:xfrm>
            <a:off x="1124203" y="390741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CFB50A8D-E629-0145-A2DA-01D19DC34BB5}"/>
              </a:ext>
            </a:extLst>
          </p:cNvPr>
          <p:cNvSpPr txBox="1">
            <a:spLocks/>
          </p:cNvSpPr>
          <p:nvPr/>
        </p:nvSpPr>
        <p:spPr>
          <a:xfrm>
            <a:off x="4496530" y="5636715"/>
            <a:ext cx="3200400" cy="34563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000" b="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hlinkClick r:id="rId12"/>
              </a:rPr>
              <a:t>ROBOT HAND</a:t>
            </a:r>
            <a:endParaRPr lang="en-US" dirty="0"/>
          </a:p>
        </p:txBody>
      </p:sp>
      <p:pic>
        <p:nvPicPr>
          <p:cNvPr id="5" name="Picture Placeholder 21" descr="A picture containing outdoor, person, riding, air&#10;&#10;Description automatically generated">
            <a:extLst>
              <a:ext uri="{FF2B5EF4-FFF2-40B4-BE49-F238E27FC236}">
                <a16:creationId xmlns:a16="http://schemas.microsoft.com/office/drawing/2014/main" id="{74FC7C46-5EE6-E442-8FD8-042A51CC76F5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 t="7651" b="7651"/>
          <a:stretch>
            <a:fillRect/>
          </a:stretch>
        </p:blipFill>
        <p:spPr>
          <a:xfrm>
            <a:off x="4496530" y="3899117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999815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78003-9119-7C46-AA04-AA63C0664B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SIM-TO-REAL GAP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E548C4-F86A-9F48-B12E-58DB0EAF3B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Agents trained in simulation tend to overfit to </a:t>
            </a:r>
            <a:r>
              <a:rPr lang="en-US" dirty="0" err="1"/>
              <a:t>quircks</a:t>
            </a:r>
            <a:r>
              <a:rPr lang="en-US" dirty="0"/>
              <a:t> of the simulation and fail in real world.</a:t>
            </a:r>
          </a:p>
          <a:p>
            <a:r>
              <a:rPr lang="en-US" dirty="0"/>
              <a:t>Main approaches to overcome sim-to-real gap:</a:t>
            </a:r>
          </a:p>
          <a:p>
            <a:pPr lvl="1"/>
            <a:r>
              <a:rPr lang="en-US" dirty="0"/>
              <a:t>Domain randomization / data augmentation</a:t>
            </a:r>
          </a:p>
          <a:p>
            <a:pPr lvl="2"/>
            <a:r>
              <a:rPr lang="en-US" dirty="0"/>
              <a:t>Increases the training budget</a:t>
            </a:r>
          </a:p>
          <a:p>
            <a:pPr lvl="2"/>
            <a:r>
              <a:rPr lang="en-US" dirty="0"/>
              <a:t>For the sake of robustness, the policy performance in common environment configurations may deteriorate</a:t>
            </a:r>
          </a:p>
          <a:p>
            <a:pPr lvl="1"/>
            <a:r>
              <a:rPr lang="en-US" dirty="0"/>
              <a:t>Meta-RL</a:t>
            </a:r>
          </a:p>
          <a:p>
            <a:pPr lvl="2"/>
            <a:r>
              <a:rPr lang="en-US" dirty="0"/>
              <a:t>Although very promising, not as powerful as domain randomization</a:t>
            </a:r>
          </a:p>
        </p:txBody>
      </p:sp>
    </p:spTree>
    <p:extLst>
      <p:ext uri="{BB962C8B-B14F-4D97-AF65-F5344CB8AC3E}">
        <p14:creationId xmlns:p14="http://schemas.microsoft.com/office/powerpoint/2010/main" val="210967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9ACD3AF8-B16E-4174-8C1A-41F683C4A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FF5EAD09-B81D-415F-8BCF-73C81AE05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0" name="Rectangle 5">
              <a:extLst>
                <a:ext uri="{FF2B5EF4-FFF2-40B4-BE49-F238E27FC236}">
                  <a16:creationId xmlns:a16="http://schemas.microsoft.com/office/drawing/2014/main" id="{CFB79010-8ED4-49EF-AFD2-F4D8C80B6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4649B869-006E-42B5-9DDC-21049B130E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443096BD-333F-48B6-8220-D1F9793E40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" name="Rectangle 8">
              <a:extLst>
                <a:ext uri="{FF2B5EF4-FFF2-40B4-BE49-F238E27FC236}">
                  <a16:creationId xmlns:a16="http://schemas.microsoft.com/office/drawing/2014/main" id="{1A45BB9A-7E84-4B9B-923A-270A97F852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D7D7C768-2F76-4DE2-A807-1B9FFF816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1870B32E-EE42-470E-B543-CA55AEC8CA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EEF09120-11AA-4DB5-98A8-EC4923002C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39CC463D-589C-461C-A234-0460EB06B8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3">
              <a:extLst>
                <a:ext uri="{FF2B5EF4-FFF2-40B4-BE49-F238E27FC236}">
                  <a16:creationId xmlns:a16="http://schemas.microsoft.com/office/drawing/2014/main" id="{B6516153-269A-421E-A021-CB3F3C5E1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4">
              <a:extLst>
                <a:ext uri="{FF2B5EF4-FFF2-40B4-BE49-F238E27FC236}">
                  <a16:creationId xmlns:a16="http://schemas.microsoft.com/office/drawing/2014/main" id="{45E14300-6C4A-4F77-915F-F3B25B0237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5">
              <a:extLst>
                <a:ext uri="{FF2B5EF4-FFF2-40B4-BE49-F238E27FC236}">
                  <a16:creationId xmlns:a16="http://schemas.microsoft.com/office/drawing/2014/main" id="{993E312A-E6A6-4B52-ADE6-618ADC89BA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6">
              <a:extLst>
                <a:ext uri="{FF2B5EF4-FFF2-40B4-BE49-F238E27FC236}">
                  <a16:creationId xmlns:a16="http://schemas.microsoft.com/office/drawing/2014/main" id="{2F0F3026-2480-472B-8C52-36812C81E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7">
              <a:extLst>
                <a:ext uri="{FF2B5EF4-FFF2-40B4-BE49-F238E27FC236}">
                  <a16:creationId xmlns:a16="http://schemas.microsoft.com/office/drawing/2014/main" id="{34E1C992-559D-4827-9F30-31A3CA7A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8">
              <a:extLst>
                <a:ext uri="{FF2B5EF4-FFF2-40B4-BE49-F238E27FC236}">
                  <a16:creationId xmlns:a16="http://schemas.microsoft.com/office/drawing/2014/main" id="{D9F2FB98-F443-498F-AAD9-694582568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9">
              <a:extLst>
                <a:ext uri="{FF2B5EF4-FFF2-40B4-BE49-F238E27FC236}">
                  <a16:creationId xmlns:a16="http://schemas.microsoft.com/office/drawing/2014/main" id="{75DBF6EC-ED50-43E4-8A8B-64CE86A88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20">
              <a:extLst>
                <a:ext uri="{FF2B5EF4-FFF2-40B4-BE49-F238E27FC236}">
                  <a16:creationId xmlns:a16="http://schemas.microsoft.com/office/drawing/2014/main" id="{FD854F40-AC43-4F21-9C62-2CE35CFD2B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21">
              <a:extLst>
                <a:ext uri="{FF2B5EF4-FFF2-40B4-BE49-F238E27FC236}">
                  <a16:creationId xmlns:a16="http://schemas.microsoft.com/office/drawing/2014/main" id="{62CCB560-494A-4F74-9DE4-068806A89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2">
              <a:extLst>
                <a:ext uri="{FF2B5EF4-FFF2-40B4-BE49-F238E27FC236}">
                  <a16:creationId xmlns:a16="http://schemas.microsoft.com/office/drawing/2014/main" id="{6F9A05F2-B5D2-4D8A-9A78-14E45C13F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3">
              <a:extLst>
                <a:ext uri="{FF2B5EF4-FFF2-40B4-BE49-F238E27FC236}">
                  <a16:creationId xmlns:a16="http://schemas.microsoft.com/office/drawing/2014/main" id="{A6373189-19BB-4BEC-84A3-432253E05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4">
              <a:extLst>
                <a:ext uri="{FF2B5EF4-FFF2-40B4-BE49-F238E27FC236}">
                  <a16:creationId xmlns:a16="http://schemas.microsoft.com/office/drawing/2014/main" id="{71AB3122-947A-44DB-B190-A2601C6C9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5">
              <a:extLst>
                <a:ext uri="{FF2B5EF4-FFF2-40B4-BE49-F238E27FC236}">
                  <a16:creationId xmlns:a16="http://schemas.microsoft.com/office/drawing/2014/main" id="{74B4109D-3AFC-4D44-87B1-0CDED3E63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6">
              <a:extLst>
                <a:ext uri="{FF2B5EF4-FFF2-40B4-BE49-F238E27FC236}">
                  <a16:creationId xmlns:a16="http://schemas.microsoft.com/office/drawing/2014/main" id="{44AAD39F-F7C9-4D00-95E0-0465B4E85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7">
              <a:extLst>
                <a:ext uri="{FF2B5EF4-FFF2-40B4-BE49-F238E27FC236}">
                  <a16:creationId xmlns:a16="http://schemas.microsoft.com/office/drawing/2014/main" id="{C1DCAB8D-6EF6-4A84-8D0C-AA9226DEC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8">
              <a:extLst>
                <a:ext uri="{FF2B5EF4-FFF2-40B4-BE49-F238E27FC236}">
                  <a16:creationId xmlns:a16="http://schemas.microsoft.com/office/drawing/2014/main" id="{C407F97F-83CF-4703-B9E0-6335530E32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9">
              <a:extLst>
                <a:ext uri="{FF2B5EF4-FFF2-40B4-BE49-F238E27FC236}">
                  <a16:creationId xmlns:a16="http://schemas.microsoft.com/office/drawing/2014/main" id="{0D8D2363-5D84-4CFF-89AA-3C93C859DB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30">
              <a:extLst>
                <a:ext uri="{FF2B5EF4-FFF2-40B4-BE49-F238E27FC236}">
                  <a16:creationId xmlns:a16="http://schemas.microsoft.com/office/drawing/2014/main" id="{0435A35C-AC99-4E12-8CB0-9C640DAA94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31">
              <a:extLst>
                <a:ext uri="{FF2B5EF4-FFF2-40B4-BE49-F238E27FC236}">
                  <a16:creationId xmlns:a16="http://schemas.microsoft.com/office/drawing/2014/main" id="{F20392CF-2256-4527-836B-2E6F88596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2">
              <a:extLst>
                <a:ext uri="{FF2B5EF4-FFF2-40B4-BE49-F238E27FC236}">
                  <a16:creationId xmlns:a16="http://schemas.microsoft.com/office/drawing/2014/main" id="{C52C3AD3-122C-4010-9C55-B0247F8CC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Rectangle 33">
              <a:extLst>
                <a:ext uri="{FF2B5EF4-FFF2-40B4-BE49-F238E27FC236}">
                  <a16:creationId xmlns:a16="http://schemas.microsoft.com/office/drawing/2014/main" id="{EFCB53ED-09C0-4AD7-9BBC-366833D5FE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9" name="Freeform 34">
              <a:extLst>
                <a:ext uri="{FF2B5EF4-FFF2-40B4-BE49-F238E27FC236}">
                  <a16:creationId xmlns:a16="http://schemas.microsoft.com/office/drawing/2014/main" id="{6F309F52-BFCF-47D9-8089-BC049540DB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5">
              <a:extLst>
                <a:ext uri="{FF2B5EF4-FFF2-40B4-BE49-F238E27FC236}">
                  <a16:creationId xmlns:a16="http://schemas.microsoft.com/office/drawing/2014/main" id="{5F9AE85F-C7AA-4761-B468-2E100829BC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6">
              <a:extLst>
                <a:ext uri="{FF2B5EF4-FFF2-40B4-BE49-F238E27FC236}">
                  <a16:creationId xmlns:a16="http://schemas.microsoft.com/office/drawing/2014/main" id="{2C81C778-91E5-4AE9-AACB-8566E7A28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7">
              <a:extLst>
                <a:ext uri="{FF2B5EF4-FFF2-40B4-BE49-F238E27FC236}">
                  <a16:creationId xmlns:a16="http://schemas.microsoft.com/office/drawing/2014/main" id="{6C56E0B4-58A0-4B2B-BD56-54121BB8DB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8">
              <a:extLst>
                <a:ext uri="{FF2B5EF4-FFF2-40B4-BE49-F238E27FC236}">
                  <a16:creationId xmlns:a16="http://schemas.microsoft.com/office/drawing/2014/main" id="{88A29CFE-13A6-4509-946F-5C074F856E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9">
              <a:extLst>
                <a:ext uri="{FF2B5EF4-FFF2-40B4-BE49-F238E27FC236}">
                  <a16:creationId xmlns:a16="http://schemas.microsoft.com/office/drawing/2014/main" id="{00235A0A-018B-4499-AC16-AF83457BF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40">
              <a:extLst>
                <a:ext uri="{FF2B5EF4-FFF2-40B4-BE49-F238E27FC236}">
                  <a16:creationId xmlns:a16="http://schemas.microsoft.com/office/drawing/2014/main" id="{861DF9B7-50DC-4EBE-8B23-97FE92DBB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41">
              <a:extLst>
                <a:ext uri="{FF2B5EF4-FFF2-40B4-BE49-F238E27FC236}">
                  <a16:creationId xmlns:a16="http://schemas.microsoft.com/office/drawing/2014/main" id="{69673907-73D7-4729-A911-9BD078EC2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2">
              <a:extLst>
                <a:ext uri="{FF2B5EF4-FFF2-40B4-BE49-F238E27FC236}">
                  <a16:creationId xmlns:a16="http://schemas.microsoft.com/office/drawing/2014/main" id="{4DC844D3-8053-4EE7-A286-50157B6FD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3">
              <a:extLst>
                <a:ext uri="{FF2B5EF4-FFF2-40B4-BE49-F238E27FC236}">
                  <a16:creationId xmlns:a16="http://schemas.microsoft.com/office/drawing/2014/main" id="{D67575A0-A45A-4773-874C-16370E3670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4">
              <a:extLst>
                <a:ext uri="{FF2B5EF4-FFF2-40B4-BE49-F238E27FC236}">
                  <a16:creationId xmlns:a16="http://schemas.microsoft.com/office/drawing/2014/main" id="{4327252B-B62B-4DE0-A924-B7F6E40AD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Rectangle 45">
              <a:extLst>
                <a:ext uri="{FF2B5EF4-FFF2-40B4-BE49-F238E27FC236}">
                  <a16:creationId xmlns:a16="http://schemas.microsoft.com/office/drawing/2014/main" id="{778BC6A7-AC19-497B-A7C6-E447B2EBD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1" name="Freeform 46">
              <a:extLst>
                <a:ext uri="{FF2B5EF4-FFF2-40B4-BE49-F238E27FC236}">
                  <a16:creationId xmlns:a16="http://schemas.microsoft.com/office/drawing/2014/main" id="{4E79A87B-BF1F-437A-9FED-BE93025E5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7">
              <a:extLst>
                <a:ext uri="{FF2B5EF4-FFF2-40B4-BE49-F238E27FC236}">
                  <a16:creationId xmlns:a16="http://schemas.microsoft.com/office/drawing/2014/main" id="{DFAAF3CC-B4E0-45C8-AC2D-EF0D6D823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8">
              <a:extLst>
                <a:ext uri="{FF2B5EF4-FFF2-40B4-BE49-F238E27FC236}">
                  <a16:creationId xmlns:a16="http://schemas.microsoft.com/office/drawing/2014/main" id="{A5A12C87-1E4A-4664-B2F4-A1C8B656F9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9">
              <a:extLst>
                <a:ext uri="{FF2B5EF4-FFF2-40B4-BE49-F238E27FC236}">
                  <a16:creationId xmlns:a16="http://schemas.microsoft.com/office/drawing/2014/main" id="{B3AF8230-4630-4505-ADDB-16A9B6B37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50">
              <a:extLst>
                <a:ext uri="{FF2B5EF4-FFF2-40B4-BE49-F238E27FC236}">
                  <a16:creationId xmlns:a16="http://schemas.microsoft.com/office/drawing/2014/main" id="{33F93F6D-724D-42F3-AF1D-3081EAB5D1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51">
              <a:extLst>
                <a:ext uri="{FF2B5EF4-FFF2-40B4-BE49-F238E27FC236}">
                  <a16:creationId xmlns:a16="http://schemas.microsoft.com/office/drawing/2014/main" id="{F5DD7A8F-FB67-4E79-80DB-0FAF3A098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2">
              <a:extLst>
                <a:ext uri="{FF2B5EF4-FFF2-40B4-BE49-F238E27FC236}">
                  <a16:creationId xmlns:a16="http://schemas.microsoft.com/office/drawing/2014/main" id="{7B140A84-E89E-4A80-9DF8-7BCA45F90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3">
              <a:extLst>
                <a:ext uri="{FF2B5EF4-FFF2-40B4-BE49-F238E27FC236}">
                  <a16:creationId xmlns:a16="http://schemas.microsoft.com/office/drawing/2014/main" id="{279E1D6A-EFE2-44C6-A5BF-DFADF0DC9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4">
              <a:extLst>
                <a:ext uri="{FF2B5EF4-FFF2-40B4-BE49-F238E27FC236}">
                  <a16:creationId xmlns:a16="http://schemas.microsoft.com/office/drawing/2014/main" id="{C9FA2204-561F-4ABB-988C-03053820F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5">
              <a:extLst>
                <a:ext uri="{FF2B5EF4-FFF2-40B4-BE49-F238E27FC236}">
                  <a16:creationId xmlns:a16="http://schemas.microsoft.com/office/drawing/2014/main" id="{8BD7D04E-AC0A-424F-BC40-28842DAFFA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6">
              <a:extLst>
                <a:ext uri="{FF2B5EF4-FFF2-40B4-BE49-F238E27FC236}">
                  <a16:creationId xmlns:a16="http://schemas.microsoft.com/office/drawing/2014/main" id="{32B616A2-FE09-47DD-B58C-12EE58B7C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7">
              <a:extLst>
                <a:ext uri="{FF2B5EF4-FFF2-40B4-BE49-F238E27FC236}">
                  <a16:creationId xmlns:a16="http://schemas.microsoft.com/office/drawing/2014/main" id="{08C5EAF5-6064-484E-BA05-80D09D84EA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8">
              <a:extLst>
                <a:ext uri="{FF2B5EF4-FFF2-40B4-BE49-F238E27FC236}">
                  <a16:creationId xmlns:a16="http://schemas.microsoft.com/office/drawing/2014/main" id="{F11D90DF-D275-4725-884C-77E5E01D8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65" name="Rectangle 64">
            <a:extLst>
              <a:ext uri="{FF2B5EF4-FFF2-40B4-BE49-F238E27FC236}">
                <a16:creationId xmlns:a16="http://schemas.microsoft.com/office/drawing/2014/main" id="{61C6D790-69F0-40CA-813A-84D724D1C6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48476"/>
          </a:xfrm>
          <a:prstGeom prst="rect">
            <a:avLst/>
          </a:prstGeom>
          <a:solidFill>
            <a:schemeClr val="bg2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Round Diagonal Corner Rectangle 7">
            <a:extLst>
              <a:ext uri="{FF2B5EF4-FFF2-40B4-BE49-F238E27FC236}">
                <a16:creationId xmlns:a16="http://schemas.microsoft.com/office/drawing/2014/main" id="{F5A78137-DBB7-4A93-98AC-5606814E2D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40673" y="806450"/>
            <a:ext cx="9319476" cy="4502149"/>
          </a:xfrm>
          <a:prstGeom prst="round2DiagRect">
            <a:avLst>
              <a:gd name="adj1" fmla="val 7929"/>
              <a:gd name="adj2" fmla="val 0"/>
            </a:avLst>
          </a:prstGeom>
          <a:solidFill>
            <a:schemeClr val="bg2">
              <a:lumMod val="50000"/>
              <a:alpha val="80000"/>
            </a:schemeClr>
          </a:solidFill>
          <a:ln w="19050" cap="sq">
            <a:solidFill>
              <a:srgbClr val="FFFFFF">
                <a:alpha val="60000"/>
              </a:srgbClr>
            </a:solidFill>
            <a:miter lim="800000"/>
          </a:ln>
          <a:effectLst>
            <a:outerShdw blurRad="88900" dist="38100" dir="5400000" algn="t" rotWithShape="0">
              <a:srgbClr val="092338">
                <a:alpha val="4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E57636-D698-054C-9774-3CE3988362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5145" y="1125511"/>
            <a:ext cx="7135566" cy="265697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>
                <a:solidFill>
                  <a:srgbClr val="FFFFFF"/>
                </a:solidFill>
              </a:rPr>
              <a:t>APPROACH:</a:t>
            </a:r>
            <a:br>
              <a:rPr lang="en-US" sz="4800" dirty="0">
                <a:solidFill>
                  <a:srgbClr val="FFFFFF"/>
                </a:solidFill>
              </a:rPr>
            </a:br>
            <a:r>
              <a:rPr lang="en-US" sz="4800" dirty="0">
                <a:solidFill>
                  <a:srgbClr val="FFFFFF"/>
                </a:solidFill>
              </a:rPr>
              <a:t>DESIGN THE REAL WORLD</a:t>
            </a:r>
          </a:p>
        </p:txBody>
      </p:sp>
    </p:spTree>
    <p:extLst>
      <p:ext uri="{BB962C8B-B14F-4D97-AF65-F5344CB8AC3E}">
        <p14:creationId xmlns:p14="http://schemas.microsoft.com/office/powerpoint/2010/main" val="17049785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78003-9119-7C46-AA04-AA63C0664B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Designing the environment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E548C4-F86A-9F48-B12E-58DB0EAF3B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The generalization challenge for a self-driving car and self-driving forklift is not the same</a:t>
            </a:r>
          </a:p>
          <a:p>
            <a:r>
              <a:rPr lang="en-US" dirty="0"/>
              <a:t>In many industrial applications, there is a room to influence the design of the environment for better agent performance.</a:t>
            </a:r>
          </a:p>
          <a:p>
            <a:r>
              <a:rPr lang="en-US" dirty="0"/>
              <a:t>An example of this is to create “</a:t>
            </a:r>
            <a:r>
              <a:rPr lang="en-US" dirty="0" err="1"/>
              <a:t>unadversarial</a:t>
            </a:r>
            <a:r>
              <a:rPr lang="en-US" dirty="0"/>
              <a:t> objects” that are easy to be perceived by the agent.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>
                <a:hlinkClick r:id="rId2"/>
              </a:rPr>
              <a:t>Hadi Salman et al. 2020 - Unadversarial Examples: Designing Objects for Robust Vision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5934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78003-9119-7C46-AA04-AA63C0664B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Unadversarial objects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556C19B-63F7-B14E-B8D1-F02EB81B74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7613" y="2255837"/>
            <a:ext cx="9753600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3195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78003-9119-7C46-AA04-AA63C0664B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Unadversarial objects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B01C1AB-FF7C-5F46-B77C-D71F168010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1413" y="1727572"/>
            <a:ext cx="9906000" cy="3723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7930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78003-9119-7C46-AA04-AA63C0664B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Unadversarial objects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7300A562-81A9-3D42-B778-DB68134E8EB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Computer vision models notoriously suffer from adversarial perturbations: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This is done my maximizing the model loss over via trainable perturbation: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𝑎𝑑𝑣𝑒𝑟𝑠𝑎𝑟𝑖𝑎𝑙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</m:lim>
                              </m:limLow>
                            </m:fNam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</m:e>
                          </m:fun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  <a:p>
                <a:r>
                  <a:rPr lang="en-US" dirty="0" err="1"/>
                  <a:t>Unadversarial</a:t>
                </a:r>
                <a:r>
                  <a:rPr lang="en-US" dirty="0"/>
                  <a:t> examples are created by minimizing this loss.</a:t>
                </a:r>
              </a:p>
              <a:p>
                <a:r>
                  <a:rPr lang="en-US" dirty="0"/>
                  <a:t>RL agents can benefit from such modifications in the environment.</a:t>
                </a:r>
              </a:p>
            </p:txBody>
          </p:sp>
        </mc:Choice>
        <mc:Fallback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7300A562-81A9-3D42-B778-DB68134E8EB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24" t="-25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F5851638-75C2-B941-89DE-48E31C4737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6288" y="1909493"/>
            <a:ext cx="4331095" cy="1679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537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9ACD3AF8-B16E-4174-8C1A-41F683C4A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FF5EAD09-B81D-415F-8BCF-73C81AE05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0" name="Rectangle 5">
              <a:extLst>
                <a:ext uri="{FF2B5EF4-FFF2-40B4-BE49-F238E27FC236}">
                  <a16:creationId xmlns:a16="http://schemas.microsoft.com/office/drawing/2014/main" id="{CFB79010-8ED4-49EF-AFD2-F4D8C80B6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4649B869-006E-42B5-9DDC-21049B130E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443096BD-333F-48B6-8220-D1F9793E40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" name="Rectangle 8">
              <a:extLst>
                <a:ext uri="{FF2B5EF4-FFF2-40B4-BE49-F238E27FC236}">
                  <a16:creationId xmlns:a16="http://schemas.microsoft.com/office/drawing/2014/main" id="{1A45BB9A-7E84-4B9B-923A-270A97F852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D7D7C768-2F76-4DE2-A807-1B9FFF816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1870B32E-EE42-470E-B543-CA55AEC8CA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EEF09120-11AA-4DB5-98A8-EC4923002C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39CC463D-589C-461C-A234-0460EB06B8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3">
              <a:extLst>
                <a:ext uri="{FF2B5EF4-FFF2-40B4-BE49-F238E27FC236}">
                  <a16:creationId xmlns:a16="http://schemas.microsoft.com/office/drawing/2014/main" id="{B6516153-269A-421E-A021-CB3F3C5E1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4">
              <a:extLst>
                <a:ext uri="{FF2B5EF4-FFF2-40B4-BE49-F238E27FC236}">
                  <a16:creationId xmlns:a16="http://schemas.microsoft.com/office/drawing/2014/main" id="{45E14300-6C4A-4F77-915F-F3B25B0237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5">
              <a:extLst>
                <a:ext uri="{FF2B5EF4-FFF2-40B4-BE49-F238E27FC236}">
                  <a16:creationId xmlns:a16="http://schemas.microsoft.com/office/drawing/2014/main" id="{993E312A-E6A6-4B52-ADE6-618ADC89BA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6">
              <a:extLst>
                <a:ext uri="{FF2B5EF4-FFF2-40B4-BE49-F238E27FC236}">
                  <a16:creationId xmlns:a16="http://schemas.microsoft.com/office/drawing/2014/main" id="{2F0F3026-2480-472B-8C52-36812C81E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7">
              <a:extLst>
                <a:ext uri="{FF2B5EF4-FFF2-40B4-BE49-F238E27FC236}">
                  <a16:creationId xmlns:a16="http://schemas.microsoft.com/office/drawing/2014/main" id="{34E1C992-559D-4827-9F30-31A3CA7A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8">
              <a:extLst>
                <a:ext uri="{FF2B5EF4-FFF2-40B4-BE49-F238E27FC236}">
                  <a16:creationId xmlns:a16="http://schemas.microsoft.com/office/drawing/2014/main" id="{D9F2FB98-F443-498F-AAD9-694582568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9">
              <a:extLst>
                <a:ext uri="{FF2B5EF4-FFF2-40B4-BE49-F238E27FC236}">
                  <a16:creationId xmlns:a16="http://schemas.microsoft.com/office/drawing/2014/main" id="{75DBF6EC-ED50-43E4-8A8B-64CE86A88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20">
              <a:extLst>
                <a:ext uri="{FF2B5EF4-FFF2-40B4-BE49-F238E27FC236}">
                  <a16:creationId xmlns:a16="http://schemas.microsoft.com/office/drawing/2014/main" id="{FD854F40-AC43-4F21-9C62-2CE35CFD2B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21">
              <a:extLst>
                <a:ext uri="{FF2B5EF4-FFF2-40B4-BE49-F238E27FC236}">
                  <a16:creationId xmlns:a16="http://schemas.microsoft.com/office/drawing/2014/main" id="{62CCB560-494A-4F74-9DE4-068806A89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2">
              <a:extLst>
                <a:ext uri="{FF2B5EF4-FFF2-40B4-BE49-F238E27FC236}">
                  <a16:creationId xmlns:a16="http://schemas.microsoft.com/office/drawing/2014/main" id="{6F9A05F2-B5D2-4D8A-9A78-14E45C13F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3">
              <a:extLst>
                <a:ext uri="{FF2B5EF4-FFF2-40B4-BE49-F238E27FC236}">
                  <a16:creationId xmlns:a16="http://schemas.microsoft.com/office/drawing/2014/main" id="{A6373189-19BB-4BEC-84A3-432253E05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4">
              <a:extLst>
                <a:ext uri="{FF2B5EF4-FFF2-40B4-BE49-F238E27FC236}">
                  <a16:creationId xmlns:a16="http://schemas.microsoft.com/office/drawing/2014/main" id="{71AB3122-947A-44DB-B190-A2601C6C9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5">
              <a:extLst>
                <a:ext uri="{FF2B5EF4-FFF2-40B4-BE49-F238E27FC236}">
                  <a16:creationId xmlns:a16="http://schemas.microsoft.com/office/drawing/2014/main" id="{74B4109D-3AFC-4D44-87B1-0CDED3E63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6">
              <a:extLst>
                <a:ext uri="{FF2B5EF4-FFF2-40B4-BE49-F238E27FC236}">
                  <a16:creationId xmlns:a16="http://schemas.microsoft.com/office/drawing/2014/main" id="{44AAD39F-F7C9-4D00-95E0-0465B4E85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7">
              <a:extLst>
                <a:ext uri="{FF2B5EF4-FFF2-40B4-BE49-F238E27FC236}">
                  <a16:creationId xmlns:a16="http://schemas.microsoft.com/office/drawing/2014/main" id="{C1DCAB8D-6EF6-4A84-8D0C-AA9226DEC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8">
              <a:extLst>
                <a:ext uri="{FF2B5EF4-FFF2-40B4-BE49-F238E27FC236}">
                  <a16:creationId xmlns:a16="http://schemas.microsoft.com/office/drawing/2014/main" id="{C407F97F-83CF-4703-B9E0-6335530E32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9">
              <a:extLst>
                <a:ext uri="{FF2B5EF4-FFF2-40B4-BE49-F238E27FC236}">
                  <a16:creationId xmlns:a16="http://schemas.microsoft.com/office/drawing/2014/main" id="{0D8D2363-5D84-4CFF-89AA-3C93C859DB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30">
              <a:extLst>
                <a:ext uri="{FF2B5EF4-FFF2-40B4-BE49-F238E27FC236}">
                  <a16:creationId xmlns:a16="http://schemas.microsoft.com/office/drawing/2014/main" id="{0435A35C-AC99-4E12-8CB0-9C640DAA94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31">
              <a:extLst>
                <a:ext uri="{FF2B5EF4-FFF2-40B4-BE49-F238E27FC236}">
                  <a16:creationId xmlns:a16="http://schemas.microsoft.com/office/drawing/2014/main" id="{F20392CF-2256-4527-836B-2E6F88596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2">
              <a:extLst>
                <a:ext uri="{FF2B5EF4-FFF2-40B4-BE49-F238E27FC236}">
                  <a16:creationId xmlns:a16="http://schemas.microsoft.com/office/drawing/2014/main" id="{C52C3AD3-122C-4010-9C55-B0247F8CC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Rectangle 33">
              <a:extLst>
                <a:ext uri="{FF2B5EF4-FFF2-40B4-BE49-F238E27FC236}">
                  <a16:creationId xmlns:a16="http://schemas.microsoft.com/office/drawing/2014/main" id="{EFCB53ED-09C0-4AD7-9BBC-366833D5FE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9" name="Freeform 34">
              <a:extLst>
                <a:ext uri="{FF2B5EF4-FFF2-40B4-BE49-F238E27FC236}">
                  <a16:creationId xmlns:a16="http://schemas.microsoft.com/office/drawing/2014/main" id="{6F309F52-BFCF-47D9-8089-BC049540DB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5">
              <a:extLst>
                <a:ext uri="{FF2B5EF4-FFF2-40B4-BE49-F238E27FC236}">
                  <a16:creationId xmlns:a16="http://schemas.microsoft.com/office/drawing/2014/main" id="{5F9AE85F-C7AA-4761-B468-2E100829BC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6">
              <a:extLst>
                <a:ext uri="{FF2B5EF4-FFF2-40B4-BE49-F238E27FC236}">
                  <a16:creationId xmlns:a16="http://schemas.microsoft.com/office/drawing/2014/main" id="{2C81C778-91E5-4AE9-AACB-8566E7A28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7">
              <a:extLst>
                <a:ext uri="{FF2B5EF4-FFF2-40B4-BE49-F238E27FC236}">
                  <a16:creationId xmlns:a16="http://schemas.microsoft.com/office/drawing/2014/main" id="{6C56E0B4-58A0-4B2B-BD56-54121BB8DB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8">
              <a:extLst>
                <a:ext uri="{FF2B5EF4-FFF2-40B4-BE49-F238E27FC236}">
                  <a16:creationId xmlns:a16="http://schemas.microsoft.com/office/drawing/2014/main" id="{88A29CFE-13A6-4509-946F-5C074F856E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9">
              <a:extLst>
                <a:ext uri="{FF2B5EF4-FFF2-40B4-BE49-F238E27FC236}">
                  <a16:creationId xmlns:a16="http://schemas.microsoft.com/office/drawing/2014/main" id="{00235A0A-018B-4499-AC16-AF83457BF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40">
              <a:extLst>
                <a:ext uri="{FF2B5EF4-FFF2-40B4-BE49-F238E27FC236}">
                  <a16:creationId xmlns:a16="http://schemas.microsoft.com/office/drawing/2014/main" id="{861DF9B7-50DC-4EBE-8B23-97FE92DBB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41">
              <a:extLst>
                <a:ext uri="{FF2B5EF4-FFF2-40B4-BE49-F238E27FC236}">
                  <a16:creationId xmlns:a16="http://schemas.microsoft.com/office/drawing/2014/main" id="{69673907-73D7-4729-A911-9BD078EC2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2">
              <a:extLst>
                <a:ext uri="{FF2B5EF4-FFF2-40B4-BE49-F238E27FC236}">
                  <a16:creationId xmlns:a16="http://schemas.microsoft.com/office/drawing/2014/main" id="{4DC844D3-8053-4EE7-A286-50157B6FD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3">
              <a:extLst>
                <a:ext uri="{FF2B5EF4-FFF2-40B4-BE49-F238E27FC236}">
                  <a16:creationId xmlns:a16="http://schemas.microsoft.com/office/drawing/2014/main" id="{D67575A0-A45A-4773-874C-16370E3670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4">
              <a:extLst>
                <a:ext uri="{FF2B5EF4-FFF2-40B4-BE49-F238E27FC236}">
                  <a16:creationId xmlns:a16="http://schemas.microsoft.com/office/drawing/2014/main" id="{4327252B-B62B-4DE0-A924-B7F6E40AD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Rectangle 45">
              <a:extLst>
                <a:ext uri="{FF2B5EF4-FFF2-40B4-BE49-F238E27FC236}">
                  <a16:creationId xmlns:a16="http://schemas.microsoft.com/office/drawing/2014/main" id="{778BC6A7-AC19-497B-A7C6-E447B2EBD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1" name="Freeform 46">
              <a:extLst>
                <a:ext uri="{FF2B5EF4-FFF2-40B4-BE49-F238E27FC236}">
                  <a16:creationId xmlns:a16="http://schemas.microsoft.com/office/drawing/2014/main" id="{4E79A87B-BF1F-437A-9FED-BE93025E5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7">
              <a:extLst>
                <a:ext uri="{FF2B5EF4-FFF2-40B4-BE49-F238E27FC236}">
                  <a16:creationId xmlns:a16="http://schemas.microsoft.com/office/drawing/2014/main" id="{DFAAF3CC-B4E0-45C8-AC2D-EF0D6D823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8">
              <a:extLst>
                <a:ext uri="{FF2B5EF4-FFF2-40B4-BE49-F238E27FC236}">
                  <a16:creationId xmlns:a16="http://schemas.microsoft.com/office/drawing/2014/main" id="{A5A12C87-1E4A-4664-B2F4-A1C8B656F9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9">
              <a:extLst>
                <a:ext uri="{FF2B5EF4-FFF2-40B4-BE49-F238E27FC236}">
                  <a16:creationId xmlns:a16="http://schemas.microsoft.com/office/drawing/2014/main" id="{B3AF8230-4630-4505-ADDB-16A9B6B37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50">
              <a:extLst>
                <a:ext uri="{FF2B5EF4-FFF2-40B4-BE49-F238E27FC236}">
                  <a16:creationId xmlns:a16="http://schemas.microsoft.com/office/drawing/2014/main" id="{33F93F6D-724D-42F3-AF1D-3081EAB5D1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51">
              <a:extLst>
                <a:ext uri="{FF2B5EF4-FFF2-40B4-BE49-F238E27FC236}">
                  <a16:creationId xmlns:a16="http://schemas.microsoft.com/office/drawing/2014/main" id="{F5DD7A8F-FB67-4E79-80DB-0FAF3A098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2">
              <a:extLst>
                <a:ext uri="{FF2B5EF4-FFF2-40B4-BE49-F238E27FC236}">
                  <a16:creationId xmlns:a16="http://schemas.microsoft.com/office/drawing/2014/main" id="{7B140A84-E89E-4A80-9DF8-7BCA45F90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3">
              <a:extLst>
                <a:ext uri="{FF2B5EF4-FFF2-40B4-BE49-F238E27FC236}">
                  <a16:creationId xmlns:a16="http://schemas.microsoft.com/office/drawing/2014/main" id="{279E1D6A-EFE2-44C6-A5BF-DFADF0DC9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4">
              <a:extLst>
                <a:ext uri="{FF2B5EF4-FFF2-40B4-BE49-F238E27FC236}">
                  <a16:creationId xmlns:a16="http://schemas.microsoft.com/office/drawing/2014/main" id="{C9FA2204-561F-4ABB-988C-03053820F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5">
              <a:extLst>
                <a:ext uri="{FF2B5EF4-FFF2-40B4-BE49-F238E27FC236}">
                  <a16:creationId xmlns:a16="http://schemas.microsoft.com/office/drawing/2014/main" id="{8BD7D04E-AC0A-424F-BC40-28842DAFFA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6">
              <a:extLst>
                <a:ext uri="{FF2B5EF4-FFF2-40B4-BE49-F238E27FC236}">
                  <a16:creationId xmlns:a16="http://schemas.microsoft.com/office/drawing/2014/main" id="{32B616A2-FE09-47DD-B58C-12EE58B7C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7">
              <a:extLst>
                <a:ext uri="{FF2B5EF4-FFF2-40B4-BE49-F238E27FC236}">
                  <a16:creationId xmlns:a16="http://schemas.microsoft.com/office/drawing/2014/main" id="{08C5EAF5-6064-484E-BA05-80D09D84EA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8">
              <a:extLst>
                <a:ext uri="{FF2B5EF4-FFF2-40B4-BE49-F238E27FC236}">
                  <a16:creationId xmlns:a16="http://schemas.microsoft.com/office/drawing/2014/main" id="{F11D90DF-D275-4725-884C-77E5E01D8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65" name="Rectangle 64">
            <a:extLst>
              <a:ext uri="{FF2B5EF4-FFF2-40B4-BE49-F238E27FC236}">
                <a16:creationId xmlns:a16="http://schemas.microsoft.com/office/drawing/2014/main" id="{61C6D790-69F0-40CA-813A-84D724D1C6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48476"/>
          </a:xfrm>
          <a:prstGeom prst="rect">
            <a:avLst/>
          </a:prstGeom>
          <a:solidFill>
            <a:schemeClr val="bg2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Round Diagonal Corner Rectangle 7">
            <a:extLst>
              <a:ext uri="{FF2B5EF4-FFF2-40B4-BE49-F238E27FC236}">
                <a16:creationId xmlns:a16="http://schemas.microsoft.com/office/drawing/2014/main" id="{F5A78137-DBB7-4A93-98AC-5606814E2D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40673" y="806450"/>
            <a:ext cx="9319476" cy="4502149"/>
          </a:xfrm>
          <a:prstGeom prst="round2DiagRect">
            <a:avLst>
              <a:gd name="adj1" fmla="val 7929"/>
              <a:gd name="adj2" fmla="val 0"/>
            </a:avLst>
          </a:prstGeom>
          <a:solidFill>
            <a:schemeClr val="bg2">
              <a:lumMod val="50000"/>
              <a:alpha val="80000"/>
            </a:schemeClr>
          </a:solidFill>
          <a:ln w="19050" cap="sq">
            <a:solidFill>
              <a:srgbClr val="FFFFFF">
                <a:alpha val="60000"/>
              </a:srgbClr>
            </a:solidFill>
            <a:miter lim="800000"/>
          </a:ln>
          <a:effectLst>
            <a:outerShdw blurRad="88900" dist="38100" dir="5400000" algn="t" rotWithShape="0">
              <a:srgbClr val="092338">
                <a:alpha val="4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E57636-D698-054C-9774-3CE3988362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5145" y="1125511"/>
            <a:ext cx="7135566" cy="265697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>
                <a:solidFill>
                  <a:srgbClr val="FFFFFF"/>
                </a:solidFill>
              </a:rPr>
              <a:t>Other major challenges</a:t>
            </a:r>
          </a:p>
        </p:txBody>
      </p:sp>
    </p:spTree>
    <p:extLst>
      <p:ext uri="{BB962C8B-B14F-4D97-AF65-F5344CB8AC3E}">
        <p14:creationId xmlns:p14="http://schemas.microsoft.com/office/powerpoint/2010/main" val="259899685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78003-9119-7C46-AA04-AA63C0664B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challenges and more opportunities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E548C4-F86A-9F48-B12E-58DB0EAF3B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Creating a (multi-objective) reward function could be very painful.</a:t>
            </a:r>
          </a:p>
          <a:p>
            <a:pPr lvl="1"/>
            <a:r>
              <a:rPr lang="en-US" dirty="0"/>
              <a:t>Inverse reinforcement learning could help with this.</a:t>
            </a:r>
          </a:p>
          <a:p>
            <a:pPr lvl="1"/>
            <a:endParaRPr lang="en-US" dirty="0"/>
          </a:p>
          <a:p>
            <a:r>
              <a:rPr lang="en-US" dirty="0"/>
              <a:t>RL policies are risky to deploy in safety-critical environments unlike classical controllers that come with theoretical guarantees.</a:t>
            </a:r>
          </a:p>
          <a:p>
            <a:pPr lvl="1"/>
            <a:r>
              <a:rPr lang="en-US" dirty="0"/>
              <a:t>There are a lot of research going on in safe RL.</a:t>
            </a:r>
          </a:p>
          <a:p>
            <a:pPr lvl="1"/>
            <a:endParaRPr lang="en-US" dirty="0"/>
          </a:p>
          <a:p>
            <a:r>
              <a:rPr lang="en-US" dirty="0"/>
              <a:t>High-dimensional action spaces are hard to deal with.</a:t>
            </a:r>
          </a:p>
          <a:p>
            <a:pPr lvl="1"/>
            <a:r>
              <a:rPr lang="en-US" dirty="0"/>
              <a:t>Action embeddings (used in </a:t>
            </a:r>
            <a:r>
              <a:rPr lang="en-US" dirty="0" err="1"/>
              <a:t>OpenAI</a:t>
            </a:r>
            <a:r>
              <a:rPr lang="en-US" dirty="0"/>
              <a:t> Five) are quite promising</a:t>
            </a:r>
          </a:p>
        </p:txBody>
      </p:sp>
    </p:spTree>
    <p:extLst>
      <p:ext uri="{BB962C8B-B14F-4D97-AF65-F5344CB8AC3E}">
        <p14:creationId xmlns:p14="http://schemas.microsoft.com/office/powerpoint/2010/main" val="1364571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78003-9119-7C46-AA04-AA63C0664B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Real-World RL 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E548C4-F86A-9F48-B12E-58DB0EAF3B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Recommended on the topic:</a:t>
            </a:r>
          </a:p>
          <a:p>
            <a:r>
              <a:rPr lang="en-US" dirty="0">
                <a:hlinkClick r:id="rId2"/>
              </a:rPr>
              <a:t>Alex Irpan: “Deep Reinforcement Learning Doesn't Work Yet”</a:t>
            </a:r>
            <a:endParaRPr lang="en-US" dirty="0"/>
          </a:p>
          <a:p>
            <a:r>
              <a:rPr lang="en-US" dirty="0">
                <a:hlinkClick r:id="rId3"/>
              </a:rPr>
              <a:t>Dulac-Arnold et al: “Challenges of Real-World Reinforcement Learning”</a:t>
            </a:r>
            <a:r>
              <a:rPr lang="en-US" dirty="0"/>
              <a:t> </a:t>
            </a:r>
          </a:p>
          <a:p>
            <a:r>
              <a:rPr lang="en-US" dirty="0" err="1">
                <a:hlinkClick r:id="rId4"/>
              </a:rPr>
              <a:t>Dulac</a:t>
            </a:r>
            <a:r>
              <a:rPr lang="en-US" dirty="0">
                <a:hlinkClick r:id="rId4"/>
              </a:rPr>
              <a:t>-Arnold et al: “An empirical investigation of the challenges of real-world reinforcement learning”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43063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9ACD3AF8-B16E-4174-8C1A-41F683C4A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FF5EAD09-B81D-415F-8BCF-73C81AE05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0" name="Rectangle 5">
              <a:extLst>
                <a:ext uri="{FF2B5EF4-FFF2-40B4-BE49-F238E27FC236}">
                  <a16:creationId xmlns:a16="http://schemas.microsoft.com/office/drawing/2014/main" id="{CFB79010-8ED4-49EF-AFD2-F4D8C80B6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4649B869-006E-42B5-9DDC-21049B130E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443096BD-333F-48B6-8220-D1F9793E40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" name="Rectangle 8">
              <a:extLst>
                <a:ext uri="{FF2B5EF4-FFF2-40B4-BE49-F238E27FC236}">
                  <a16:creationId xmlns:a16="http://schemas.microsoft.com/office/drawing/2014/main" id="{1A45BB9A-7E84-4B9B-923A-270A97F852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D7D7C768-2F76-4DE2-A807-1B9FFF816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1870B32E-EE42-470E-B543-CA55AEC8CA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EEF09120-11AA-4DB5-98A8-EC4923002C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39CC463D-589C-461C-A234-0460EB06B8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3">
              <a:extLst>
                <a:ext uri="{FF2B5EF4-FFF2-40B4-BE49-F238E27FC236}">
                  <a16:creationId xmlns:a16="http://schemas.microsoft.com/office/drawing/2014/main" id="{B6516153-269A-421E-A021-CB3F3C5E1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4">
              <a:extLst>
                <a:ext uri="{FF2B5EF4-FFF2-40B4-BE49-F238E27FC236}">
                  <a16:creationId xmlns:a16="http://schemas.microsoft.com/office/drawing/2014/main" id="{45E14300-6C4A-4F77-915F-F3B25B0237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5">
              <a:extLst>
                <a:ext uri="{FF2B5EF4-FFF2-40B4-BE49-F238E27FC236}">
                  <a16:creationId xmlns:a16="http://schemas.microsoft.com/office/drawing/2014/main" id="{993E312A-E6A6-4B52-ADE6-618ADC89BA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6">
              <a:extLst>
                <a:ext uri="{FF2B5EF4-FFF2-40B4-BE49-F238E27FC236}">
                  <a16:creationId xmlns:a16="http://schemas.microsoft.com/office/drawing/2014/main" id="{2F0F3026-2480-472B-8C52-36812C81E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7">
              <a:extLst>
                <a:ext uri="{FF2B5EF4-FFF2-40B4-BE49-F238E27FC236}">
                  <a16:creationId xmlns:a16="http://schemas.microsoft.com/office/drawing/2014/main" id="{34E1C992-559D-4827-9F30-31A3CA7A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8">
              <a:extLst>
                <a:ext uri="{FF2B5EF4-FFF2-40B4-BE49-F238E27FC236}">
                  <a16:creationId xmlns:a16="http://schemas.microsoft.com/office/drawing/2014/main" id="{D9F2FB98-F443-498F-AAD9-694582568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9">
              <a:extLst>
                <a:ext uri="{FF2B5EF4-FFF2-40B4-BE49-F238E27FC236}">
                  <a16:creationId xmlns:a16="http://schemas.microsoft.com/office/drawing/2014/main" id="{75DBF6EC-ED50-43E4-8A8B-64CE86A88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20">
              <a:extLst>
                <a:ext uri="{FF2B5EF4-FFF2-40B4-BE49-F238E27FC236}">
                  <a16:creationId xmlns:a16="http://schemas.microsoft.com/office/drawing/2014/main" id="{FD854F40-AC43-4F21-9C62-2CE35CFD2B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21">
              <a:extLst>
                <a:ext uri="{FF2B5EF4-FFF2-40B4-BE49-F238E27FC236}">
                  <a16:creationId xmlns:a16="http://schemas.microsoft.com/office/drawing/2014/main" id="{62CCB560-494A-4F74-9DE4-068806A89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2">
              <a:extLst>
                <a:ext uri="{FF2B5EF4-FFF2-40B4-BE49-F238E27FC236}">
                  <a16:creationId xmlns:a16="http://schemas.microsoft.com/office/drawing/2014/main" id="{6F9A05F2-B5D2-4D8A-9A78-14E45C13F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3">
              <a:extLst>
                <a:ext uri="{FF2B5EF4-FFF2-40B4-BE49-F238E27FC236}">
                  <a16:creationId xmlns:a16="http://schemas.microsoft.com/office/drawing/2014/main" id="{A6373189-19BB-4BEC-84A3-432253E05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4">
              <a:extLst>
                <a:ext uri="{FF2B5EF4-FFF2-40B4-BE49-F238E27FC236}">
                  <a16:creationId xmlns:a16="http://schemas.microsoft.com/office/drawing/2014/main" id="{71AB3122-947A-44DB-B190-A2601C6C9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5">
              <a:extLst>
                <a:ext uri="{FF2B5EF4-FFF2-40B4-BE49-F238E27FC236}">
                  <a16:creationId xmlns:a16="http://schemas.microsoft.com/office/drawing/2014/main" id="{74B4109D-3AFC-4D44-87B1-0CDED3E63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6">
              <a:extLst>
                <a:ext uri="{FF2B5EF4-FFF2-40B4-BE49-F238E27FC236}">
                  <a16:creationId xmlns:a16="http://schemas.microsoft.com/office/drawing/2014/main" id="{44AAD39F-F7C9-4D00-95E0-0465B4E85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7">
              <a:extLst>
                <a:ext uri="{FF2B5EF4-FFF2-40B4-BE49-F238E27FC236}">
                  <a16:creationId xmlns:a16="http://schemas.microsoft.com/office/drawing/2014/main" id="{C1DCAB8D-6EF6-4A84-8D0C-AA9226DEC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8">
              <a:extLst>
                <a:ext uri="{FF2B5EF4-FFF2-40B4-BE49-F238E27FC236}">
                  <a16:creationId xmlns:a16="http://schemas.microsoft.com/office/drawing/2014/main" id="{C407F97F-83CF-4703-B9E0-6335530E32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9">
              <a:extLst>
                <a:ext uri="{FF2B5EF4-FFF2-40B4-BE49-F238E27FC236}">
                  <a16:creationId xmlns:a16="http://schemas.microsoft.com/office/drawing/2014/main" id="{0D8D2363-5D84-4CFF-89AA-3C93C859DB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30">
              <a:extLst>
                <a:ext uri="{FF2B5EF4-FFF2-40B4-BE49-F238E27FC236}">
                  <a16:creationId xmlns:a16="http://schemas.microsoft.com/office/drawing/2014/main" id="{0435A35C-AC99-4E12-8CB0-9C640DAA94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31">
              <a:extLst>
                <a:ext uri="{FF2B5EF4-FFF2-40B4-BE49-F238E27FC236}">
                  <a16:creationId xmlns:a16="http://schemas.microsoft.com/office/drawing/2014/main" id="{F20392CF-2256-4527-836B-2E6F88596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2">
              <a:extLst>
                <a:ext uri="{FF2B5EF4-FFF2-40B4-BE49-F238E27FC236}">
                  <a16:creationId xmlns:a16="http://schemas.microsoft.com/office/drawing/2014/main" id="{C52C3AD3-122C-4010-9C55-B0247F8CC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Rectangle 33">
              <a:extLst>
                <a:ext uri="{FF2B5EF4-FFF2-40B4-BE49-F238E27FC236}">
                  <a16:creationId xmlns:a16="http://schemas.microsoft.com/office/drawing/2014/main" id="{EFCB53ED-09C0-4AD7-9BBC-366833D5FE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9" name="Freeform 34">
              <a:extLst>
                <a:ext uri="{FF2B5EF4-FFF2-40B4-BE49-F238E27FC236}">
                  <a16:creationId xmlns:a16="http://schemas.microsoft.com/office/drawing/2014/main" id="{6F309F52-BFCF-47D9-8089-BC049540DB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5">
              <a:extLst>
                <a:ext uri="{FF2B5EF4-FFF2-40B4-BE49-F238E27FC236}">
                  <a16:creationId xmlns:a16="http://schemas.microsoft.com/office/drawing/2014/main" id="{5F9AE85F-C7AA-4761-B468-2E100829BC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6">
              <a:extLst>
                <a:ext uri="{FF2B5EF4-FFF2-40B4-BE49-F238E27FC236}">
                  <a16:creationId xmlns:a16="http://schemas.microsoft.com/office/drawing/2014/main" id="{2C81C778-91E5-4AE9-AACB-8566E7A28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7">
              <a:extLst>
                <a:ext uri="{FF2B5EF4-FFF2-40B4-BE49-F238E27FC236}">
                  <a16:creationId xmlns:a16="http://schemas.microsoft.com/office/drawing/2014/main" id="{6C56E0B4-58A0-4B2B-BD56-54121BB8DB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8">
              <a:extLst>
                <a:ext uri="{FF2B5EF4-FFF2-40B4-BE49-F238E27FC236}">
                  <a16:creationId xmlns:a16="http://schemas.microsoft.com/office/drawing/2014/main" id="{88A29CFE-13A6-4509-946F-5C074F856E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9">
              <a:extLst>
                <a:ext uri="{FF2B5EF4-FFF2-40B4-BE49-F238E27FC236}">
                  <a16:creationId xmlns:a16="http://schemas.microsoft.com/office/drawing/2014/main" id="{00235A0A-018B-4499-AC16-AF83457BF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40">
              <a:extLst>
                <a:ext uri="{FF2B5EF4-FFF2-40B4-BE49-F238E27FC236}">
                  <a16:creationId xmlns:a16="http://schemas.microsoft.com/office/drawing/2014/main" id="{861DF9B7-50DC-4EBE-8B23-97FE92DBB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41">
              <a:extLst>
                <a:ext uri="{FF2B5EF4-FFF2-40B4-BE49-F238E27FC236}">
                  <a16:creationId xmlns:a16="http://schemas.microsoft.com/office/drawing/2014/main" id="{69673907-73D7-4729-A911-9BD078EC2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2">
              <a:extLst>
                <a:ext uri="{FF2B5EF4-FFF2-40B4-BE49-F238E27FC236}">
                  <a16:creationId xmlns:a16="http://schemas.microsoft.com/office/drawing/2014/main" id="{4DC844D3-8053-4EE7-A286-50157B6FD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3">
              <a:extLst>
                <a:ext uri="{FF2B5EF4-FFF2-40B4-BE49-F238E27FC236}">
                  <a16:creationId xmlns:a16="http://schemas.microsoft.com/office/drawing/2014/main" id="{D67575A0-A45A-4773-874C-16370E3670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4">
              <a:extLst>
                <a:ext uri="{FF2B5EF4-FFF2-40B4-BE49-F238E27FC236}">
                  <a16:creationId xmlns:a16="http://schemas.microsoft.com/office/drawing/2014/main" id="{4327252B-B62B-4DE0-A924-B7F6E40AD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Rectangle 45">
              <a:extLst>
                <a:ext uri="{FF2B5EF4-FFF2-40B4-BE49-F238E27FC236}">
                  <a16:creationId xmlns:a16="http://schemas.microsoft.com/office/drawing/2014/main" id="{778BC6A7-AC19-497B-A7C6-E447B2EBD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1" name="Freeform 46">
              <a:extLst>
                <a:ext uri="{FF2B5EF4-FFF2-40B4-BE49-F238E27FC236}">
                  <a16:creationId xmlns:a16="http://schemas.microsoft.com/office/drawing/2014/main" id="{4E79A87B-BF1F-437A-9FED-BE93025E5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7">
              <a:extLst>
                <a:ext uri="{FF2B5EF4-FFF2-40B4-BE49-F238E27FC236}">
                  <a16:creationId xmlns:a16="http://schemas.microsoft.com/office/drawing/2014/main" id="{DFAAF3CC-B4E0-45C8-AC2D-EF0D6D823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8">
              <a:extLst>
                <a:ext uri="{FF2B5EF4-FFF2-40B4-BE49-F238E27FC236}">
                  <a16:creationId xmlns:a16="http://schemas.microsoft.com/office/drawing/2014/main" id="{A5A12C87-1E4A-4664-B2F4-A1C8B656F9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9">
              <a:extLst>
                <a:ext uri="{FF2B5EF4-FFF2-40B4-BE49-F238E27FC236}">
                  <a16:creationId xmlns:a16="http://schemas.microsoft.com/office/drawing/2014/main" id="{B3AF8230-4630-4505-ADDB-16A9B6B37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50">
              <a:extLst>
                <a:ext uri="{FF2B5EF4-FFF2-40B4-BE49-F238E27FC236}">
                  <a16:creationId xmlns:a16="http://schemas.microsoft.com/office/drawing/2014/main" id="{33F93F6D-724D-42F3-AF1D-3081EAB5D1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51">
              <a:extLst>
                <a:ext uri="{FF2B5EF4-FFF2-40B4-BE49-F238E27FC236}">
                  <a16:creationId xmlns:a16="http://schemas.microsoft.com/office/drawing/2014/main" id="{F5DD7A8F-FB67-4E79-80DB-0FAF3A098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2">
              <a:extLst>
                <a:ext uri="{FF2B5EF4-FFF2-40B4-BE49-F238E27FC236}">
                  <a16:creationId xmlns:a16="http://schemas.microsoft.com/office/drawing/2014/main" id="{7B140A84-E89E-4A80-9DF8-7BCA45F90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3">
              <a:extLst>
                <a:ext uri="{FF2B5EF4-FFF2-40B4-BE49-F238E27FC236}">
                  <a16:creationId xmlns:a16="http://schemas.microsoft.com/office/drawing/2014/main" id="{279E1D6A-EFE2-44C6-A5BF-DFADF0DC9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4">
              <a:extLst>
                <a:ext uri="{FF2B5EF4-FFF2-40B4-BE49-F238E27FC236}">
                  <a16:creationId xmlns:a16="http://schemas.microsoft.com/office/drawing/2014/main" id="{C9FA2204-561F-4ABB-988C-03053820F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5">
              <a:extLst>
                <a:ext uri="{FF2B5EF4-FFF2-40B4-BE49-F238E27FC236}">
                  <a16:creationId xmlns:a16="http://schemas.microsoft.com/office/drawing/2014/main" id="{8BD7D04E-AC0A-424F-BC40-28842DAFFA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6">
              <a:extLst>
                <a:ext uri="{FF2B5EF4-FFF2-40B4-BE49-F238E27FC236}">
                  <a16:creationId xmlns:a16="http://schemas.microsoft.com/office/drawing/2014/main" id="{32B616A2-FE09-47DD-B58C-12EE58B7C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7">
              <a:extLst>
                <a:ext uri="{FF2B5EF4-FFF2-40B4-BE49-F238E27FC236}">
                  <a16:creationId xmlns:a16="http://schemas.microsoft.com/office/drawing/2014/main" id="{08C5EAF5-6064-484E-BA05-80D09D84EA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8">
              <a:extLst>
                <a:ext uri="{FF2B5EF4-FFF2-40B4-BE49-F238E27FC236}">
                  <a16:creationId xmlns:a16="http://schemas.microsoft.com/office/drawing/2014/main" id="{F11D90DF-D275-4725-884C-77E5E01D8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65" name="Rectangle 64">
            <a:extLst>
              <a:ext uri="{FF2B5EF4-FFF2-40B4-BE49-F238E27FC236}">
                <a16:creationId xmlns:a16="http://schemas.microsoft.com/office/drawing/2014/main" id="{61C6D790-69F0-40CA-813A-84D724D1C6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48476"/>
          </a:xfrm>
          <a:prstGeom prst="rect">
            <a:avLst/>
          </a:prstGeom>
          <a:solidFill>
            <a:schemeClr val="bg2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Round Diagonal Corner Rectangle 7">
            <a:extLst>
              <a:ext uri="{FF2B5EF4-FFF2-40B4-BE49-F238E27FC236}">
                <a16:creationId xmlns:a16="http://schemas.microsoft.com/office/drawing/2014/main" id="{F5A78137-DBB7-4A93-98AC-5606814E2D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40673" y="806450"/>
            <a:ext cx="9319476" cy="4502149"/>
          </a:xfrm>
          <a:prstGeom prst="round2DiagRect">
            <a:avLst>
              <a:gd name="adj1" fmla="val 7929"/>
              <a:gd name="adj2" fmla="val 0"/>
            </a:avLst>
          </a:prstGeom>
          <a:solidFill>
            <a:schemeClr val="bg2">
              <a:lumMod val="50000"/>
              <a:alpha val="80000"/>
            </a:schemeClr>
          </a:solidFill>
          <a:ln w="19050" cap="sq">
            <a:solidFill>
              <a:srgbClr val="FFFFFF">
                <a:alpha val="60000"/>
              </a:srgbClr>
            </a:solidFill>
            <a:miter lim="800000"/>
          </a:ln>
          <a:effectLst>
            <a:outerShdw blurRad="88900" dist="38100" dir="5400000" algn="t" rotWithShape="0">
              <a:srgbClr val="092338">
                <a:alpha val="4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E57636-D698-054C-9774-3CE3988362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5145" y="1125511"/>
            <a:ext cx="7135566" cy="265697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>
                <a:solidFill>
                  <a:srgbClr val="FFFFFF"/>
                </a:soli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7687125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78003-9119-7C46-AA04-AA63C0664B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The GRAND PROMISE OF RL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E548C4-F86A-9F48-B12E-58DB0EAF3B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4844521" cy="3541714"/>
          </a:xfrm>
        </p:spPr>
        <p:txBody>
          <a:bodyPr anchor="ctr"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/>
              <a:t>“Near-optimal sequential decision-making under uncertainty to maximize some long-term benefit.”</a:t>
            </a:r>
          </a:p>
          <a:p>
            <a:pPr>
              <a:lnSpc>
                <a:spcPct val="110000"/>
              </a:lnSpc>
            </a:pPr>
            <a:r>
              <a:rPr lang="en-US" dirty="0"/>
              <a:t>A lot of research is going on to bring RL up to its potential.</a:t>
            </a:r>
          </a:p>
          <a:p>
            <a:pPr>
              <a:lnSpc>
                <a:spcPct val="110000"/>
              </a:lnSpc>
            </a:pPr>
            <a:r>
              <a:rPr lang="en-US" dirty="0"/>
              <a:t>Yet, real-life success stories in RL are still rarity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E1DC72-FFD7-EB4D-8F21-600E38D2AC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964" r="3" b="4729"/>
          <a:stretch/>
        </p:blipFill>
        <p:spPr>
          <a:xfrm>
            <a:off x="6392335" y="2497720"/>
            <a:ext cx="4655075" cy="3047892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04760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9ACD3AF8-B16E-4174-8C1A-41F683C4A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FF5EAD09-B81D-415F-8BCF-73C81AE05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0" name="Rectangle 5">
              <a:extLst>
                <a:ext uri="{FF2B5EF4-FFF2-40B4-BE49-F238E27FC236}">
                  <a16:creationId xmlns:a16="http://schemas.microsoft.com/office/drawing/2014/main" id="{CFB79010-8ED4-49EF-AFD2-F4D8C80B6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4649B869-006E-42B5-9DDC-21049B130E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443096BD-333F-48B6-8220-D1F9793E40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" name="Rectangle 8">
              <a:extLst>
                <a:ext uri="{FF2B5EF4-FFF2-40B4-BE49-F238E27FC236}">
                  <a16:creationId xmlns:a16="http://schemas.microsoft.com/office/drawing/2014/main" id="{1A45BB9A-7E84-4B9B-923A-270A97F852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D7D7C768-2F76-4DE2-A807-1B9FFF816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1870B32E-EE42-470E-B543-CA55AEC8CA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EEF09120-11AA-4DB5-98A8-EC4923002C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39CC463D-589C-461C-A234-0460EB06B8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3">
              <a:extLst>
                <a:ext uri="{FF2B5EF4-FFF2-40B4-BE49-F238E27FC236}">
                  <a16:creationId xmlns:a16="http://schemas.microsoft.com/office/drawing/2014/main" id="{B6516153-269A-421E-A021-CB3F3C5E1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4">
              <a:extLst>
                <a:ext uri="{FF2B5EF4-FFF2-40B4-BE49-F238E27FC236}">
                  <a16:creationId xmlns:a16="http://schemas.microsoft.com/office/drawing/2014/main" id="{45E14300-6C4A-4F77-915F-F3B25B0237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5">
              <a:extLst>
                <a:ext uri="{FF2B5EF4-FFF2-40B4-BE49-F238E27FC236}">
                  <a16:creationId xmlns:a16="http://schemas.microsoft.com/office/drawing/2014/main" id="{993E312A-E6A6-4B52-ADE6-618ADC89BA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6">
              <a:extLst>
                <a:ext uri="{FF2B5EF4-FFF2-40B4-BE49-F238E27FC236}">
                  <a16:creationId xmlns:a16="http://schemas.microsoft.com/office/drawing/2014/main" id="{2F0F3026-2480-472B-8C52-36812C81E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7">
              <a:extLst>
                <a:ext uri="{FF2B5EF4-FFF2-40B4-BE49-F238E27FC236}">
                  <a16:creationId xmlns:a16="http://schemas.microsoft.com/office/drawing/2014/main" id="{34E1C992-559D-4827-9F30-31A3CA7A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8">
              <a:extLst>
                <a:ext uri="{FF2B5EF4-FFF2-40B4-BE49-F238E27FC236}">
                  <a16:creationId xmlns:a16="http://schemas.microsoft.com/office/drawing/2014/main" id="{D9F2FB98-F443-498F-AAD9-694582568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9">
              <a:extLst>
                <a:ext uri="{FF2B5EF4-FFF2-40B4-BE49-F238E27FC236}">
                  <a16:creationId xmlns:a16="http://schemas.microsoft.com/office/drawing/2014/main" id="{75DBF6EC-ED50-43E4-8A8B-64CE86A88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20">
              <a:extLst>
                <a:ext uri="{FF2B5EF4-FFF2-40B4-BE49-F238E27FC236}">
                  <a16:creationId xmlns:a16="http://schemas.microsoft.com/office/drawing/2014/main" id="{FD854F40-AC43-4F21-9C62-2CE35CFD2B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21">
              <a:extLst>
                <a:ext uri="{FF2B5EF4-FFF2-40B4-BE49-F238E27FC236}">
                  <a16:creationId xmlns:a16="http://schemas.microsoft.com/office/drawing/2014/main" id="{62CCB560-494A-4F74-9DE4-068806A89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2">
              <a:extLst>
                <a:ext uri="{FF2B5EF4-FFF2-40B4-BE49-F238E27FC236}">
                  <a16:creationId xmlns:a16="http://schemas.microsoft.com/office/drawing/2014/main" id="{6F9A05F2-B5D2-4D8A-9A78-14E45C13F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3">
              <a:extLst>
                <a:ext uri="{FF2B5EF4-FFF2-40B4-BE49-F238E27FC236}">
                  <a16:creationId xmlns:a16="http://schemas.microsoft.com/office/drawing/2014/main" id="{A6373189-19BB-4BEC-84A3-432253E05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4">
              <a:extLst>
                <a:ext uri="{FF2B5EF4-FFF2-40B4-BE49-F238E27FC236}">
                  <a16:creationId xmlns:a16="http://schemas.microsoft.com/office/drawing/2014/main" id="{71AB3122-947A-44DB-B190-A2601C6C9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5">
              <a:extLst>
                <a:ext uri="{FF2B5EF4-FFF2-40B4-BE49-F238E27FC236}">
                  <a16:creationId xmlns:a16="http://schemas.microsoft.com/office/drawing/2014/main" id="{74B4109D-3AFC-4D44-87B1-0CDED3E63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6">
              <a:extLst>
                <a:ext uri="{FF2B5EF4-FFF2-40B4-BE49-F238E27FC236}">
                  <a16:creationId xmlns:a16="http://schemas.microsoft.com/office/drawing/2014/main" id="{44AAD39F-F7C9-4D00-95E0-0465B4E85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7">
              <a:extLst>
                <a:ext uri="{FF2B5EF4-FFF2-40B4-BE49-F238E27FC236}">
                  <a16:creationId xmlns:a16="http://schemas.microsoft.com/office/drawing/2014/main" id="{C1DCAB8D-6EF6-4A84-8D0C-AA9226DEC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8">
              <a:extLst>
                <a:ext uri="{FF2B5EF4-FFF2-40B4-BE49-F238E27FC236}">
                  <a16:creationId xmlns:a16="http://schemas.microsoft.com/office/drawing/2014/main" id="{C407F97F-83CF-4703-B9E0-6335530E32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9">
              <a:extLst>
                <a:ext uri="{FF2B5EF4-FFF2-40B4-BE49-F238E27FC236}">
                  <a16:creationId xmlns:a16="http://schemas.microsoft.com/office/drawing/2014/main" id="{0D8D2363-5D84-4CFF-89AA-3C93C859DB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30">
              <a:extLst>
                <a:ext uri="{FF2B5EF4-FFF2-40B4-BE49-F238E27FC236}">
                  <a16:creationId xmlns:a16="http://schemas.microsoft.com/office/drawing/2014/main" id="{0435A35C-AC99-4E12-8CB0-9C640DAA94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31">
              <a:extLst>
                <a:ext uri="{FF2B5EF4-FFF2-40B4-BE49-F238E27FC236}">
                  <a16:creationId xmlns:a16="http://schemas.microsoft.com/office/drawing/2014/main" id="{F20392CF-2256-4527-836B-2E6F88596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2">
              <a:extLst>
                <a:ext uri="{FF2B5EF4-FFF2-40B4-BE49-F238E27FC236}">
                  <a16:creationId xmlns:a16="http://schemas.microsoft.com/office/drawing/2014/main" id="{C52C3AD3-122C-4010-9C55-B0247F8CC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Rectangle 33">
              <a:extLst>
                <a:ext uri="{FF2B5EF4-FFF2-40B4-BE49-F238E27FC236}">
                  <a16:creationId xmlns:a16="http://schemas.microsoft.com/office/drawing/2014/main" id="{EFCB53ED-09C0-4AD7-9BBC-366833D5FE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9" name="Freeform 34">
              <a:extLst>
                <a:ext uri="{FF2B5EF4-FFF2-40B4-BE49-F238E27FC236}">
                  <a16:creationId xmlns:a16="http://schemas.microsoft.com/office/drawing/2014/main" id="{6F309F52-BFCF-47D9-8089-BC049540DB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5">
              <a:extLst>
                <a:ext uri="{FF2B5EF4-FFF2-40B4-BE49-F238E27FC236}">
                  <a16:creationId xmlns:a16="http://schemas.microsoft.com/office/drawing/2014/main" id="{5F9AE85F-C7AA-4761-B468-2E100829BC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6">
              <a:extLst>
                <a:ext uri="{FF2B5EF4-FFF2-40B4-BE49-F238E27FC236}">
                  <a16:creationId xmlns:a16="http://schemas.microsoft.com/office/drawing/2014/main" id="{2C81C778-91E5-4AE9-AACB-8566E7A28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7">
              <a:extLst>
                <a:ext uri="{FF2B5EF4-FFF2-40B4-BE49-F238E27FC236}">
                  <a16:creationId xmlns:a16="http://schemas.microsoft.com/office/drawing/2014/main" id="{6C56E0B4-58A0-4B2B-BD56-54121BB8DB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8">
              <a:extLst>
                <a:ext uri="{FF2B5EF4-FFF2-40B4-BE49-F238E27FC236}">
                  <a16:creationId xmlns:a16="http://schemas.microsoft.com/office/drawing/2014/main" id="{88A29CFE-13A6-4509-946F-5C074F856E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9">
              <a:extLst>
                <a:ext uri="{FF2B5EF4-FFF2-40B4-BE49-F238E27FC236}">
                  <a16:creationId xmlns:a16="http://schemas.microsoft.com/office/drawing/2014/main" id="{00235A0A-018B-4499-AC16-AF83457BF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40">
              <a:extLst>
                <a:ext uri="{FF2B5EF4-FFF2-40B4-BE49-F238E27FC236}">
                  <a16:creationId xmlns:a16="http://schemas.microsoft.com/office/drawing/2014/main" id="{861DF9B7-50DC-4EBE-8B23-97FE92DBB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41">
              <a:extLst>
                <a:ext uri="{FF2B5EF4-FFF2-40B4-BE49-F238E27FC236}">
                  <a16:creationId xmlns:a16="http://schemas.microsoft.com/office/drawing/2014/main" id="{69673907-73D7-4729-A911-9BD078EC2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2">
              <a:extLst>
                <a:ext uri="{FF2B5EF4-FFF2-40B4-BE49-F238E27FC236}">
                  <a16:creationId xmlns:a16="http://schemas.microsoft.com/office/drawing/2014/main" id="{4DC844D3-8053-4EE7-A286-50157B6FD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3">
              <a:extLst>
                <a:ext uri="{FF2B5EF4-FFF2-40B4-BE49-F238E27FC236}">
                  <a16:creationId xmlns:a16="http://schemas.microsoft.com/office/drawing/2014/main" id="{D67575A0-A45A-4773-874C-16370E3670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4">
              <a:extLst>
                <a:ext uri="{FF2B5EF4-FFF2-40B4-BE49-F238E27FC236}">
                  <a16:creationId xmlns:a16="http://schemas.microsoft.com/office/drawing/2014/main" id="{4327252B-B62B-4DE0-A924-B7F6E40AD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Rectangle 45">
              <a:extLst>
                <a:ext uri="{FF2B5EF4-FFF2-40B4-BE49-F238E27FC236}">
                  <a16:creationId xmlns:a16="http://schemas.microsoft.com/office/drawing/2014/main" id="{778BC6A7-AC19-497B-A7C6-E447B2EBD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1" name="Freeform 46">
              <a:extLst>
                <a:ext uri="{FF2B5EF4-FFF2-40B4-BE49-F238E27FC236}">
                  <a16:creationId xmlns:a16="http://schemas.microsoft.com/office/drawing/2014/main" id="{4E79A87B-BF1F-437A-9FED-BE93025E5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7">
              <a:extLst>
                <a:ext uri="{FF2B5EF4-FFF2-40B4-BE49-F238E27FC236}">
                  <a16:creationId xmlns:a16="http://schemas.microsoft.com/office/drawing/2014/main" id="{DFAAF3CC-B4E0-45C8-AC2D-EF0D6D823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8">
              <a:extLst>
                <a:ext uri="{FF2B5EF4-FFF2-40B4-BE49-F238E27FC236}">
                  <a16:creationId xmlns:a16="http://schemas.microsoft.com/office/drawing/2014/main" id="{A5A12C87-1E4A-4664-B2F4-A1C8B656F9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9">
              <a:extLst>
                <a:ext uri="{FF2B5EF4-FFF2-40B4-BE49-F238E27FC236}">
                  <a16:creationId xmlns:a16="http://schemas.microsoft.com/office/drawing/2014/main" id="{B3AF8230-4630-4505-ADDB-16A9B6B37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50">
              <a:extLst>
                <a:ext uri="{FF2B5EF4-FFF2-40B4-BE49-F238E27FC236}">
                  <a16:creationId xmlns:a16="http://schemas.microsoft.com/office/drawing/2014/main" id="{33F93F6D-724D-42F3-AF1D-3081EAB5D1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51">
              <a:extLst>
                <a:ext uri="{FF2B5EF4-FFF2-40B4-BE49-F238E27FC236}">
                  <a16:creationId xmlns:a16="http://schemas.microsoft.com/office/drawing/2014/main" id="{F5DD7A8F-FB67-4E79-80DB-0FAF3A098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2">
              <a:extLst>
                <a:ext uri="{FF2B5EF4-FFF2-40B4-BE49-F238E27FC236}">
                  <a16:creationId xmlns:a16="http://schemas.microsoft.com/office/drawing/2014/main" id="{7B140A84-E89E-4A80-9DF8-7BCA45F90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3">
              <a:extLst>
                <a:ext uri="{FF2B5EF4-FFF2-40B4-BE49-F238E27FC236}">
                  <a16:creationId xmlns:a16="http://schemas.microsoft.com/office/drawing/2014/main" id="{279E1D6A-EFE2-44C6-A5BF-DFADF0DC9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4">
              <a:extLst>
                <a:ext uri="{FF2B5EF4-FFF2-40B4-BE49-F238E27FC236}">
                  <a16:creationId xmlns:a16="http://schemas.microsoft.com/office/drawing/2014/main" id="{C9FA2204-561F-4ABB-988C-03053820F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5">
              <a:extLst>
                <a:ext uri="{FF2B5EF4-FFF2-40B4-BE49-F238E27FC236}">
                  <a16:creationId xmlns:a16="http://schemas.microsoft.com/office/drawing/2014/main" id="{8BD7D04E-AC0A-424F-BC40-28842DAFFA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6">
              <a:extLst>
                <a:ext uri="{FF2B5EF4-FFF2-40B4-BE49-F238E27FC236}">
                  <a16:creationId xmlns:a16="http://schemas.microsoft.com/office/drawing/2014/main" id="{32B616A2-FE09-47DD-B58C-12EE58B7C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7">
              <a:extLst>
                <a:ext uri="{FF2B5EF4-FFF2-40B4-BE49-F238E27FC236}">
                  <a16:creationId xmlns:a16="http://schemas.microsoft.com/office/drawing/2014/main" id="{08C5EAF5-6064-484E-BA05-80D09D84EA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8">
              <a:extLst>
                <a:ext uri="{FF2B5EF4-FFF2-40B4-BE49-F238E27FC236}">
                  <a16:creationId xmlns:a16="http://schemas.microsoft.com/office/drawing/2014/main" id="{F11D90DF-D275-4725-884C-77E5E01D8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65" name="Rectangle 64">
            <a:extLst>
              <a:ext uri="{FF2B5EF4-FFF2-40B4-BE49-F238E27FC236}">
                <a16:creationId xmlns:a16="http://schemas.microsoft.com/office/drawing/2014/main" id="{61C6D790-69F0-40CA-813A-84D724D1C6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48476"/>
          </a:xfrm>
          <a:prstGeom prst="rect">
            <a:avLst/>
          </a:prstGeom>
          <a:solidFill>
            <a:schemeClr val="bg2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Round Diagonal Corner Rectangle 7">
            <a:extLst>
              <a:ext uri="{FF2B5EF4-FFF2-40B4-BE49-F238E27FC236}">
                <a16:creationId xmlns:a16="http://schemas.microsoft.com/office/drawing/2014/main" id="{F5A78137-DBB7-4A93-98AC-5606814E2D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40673" y="806450"/>
            <a:ext cx="9319476" cy="4502149"/>
          </a:xfrm>
          <a:prstGeom prst="round2DiagRect">
            <a:avLst>
              <a:gd name="adj1" fmla="val 7929"/>
              <a:gd name="adj2" fmla="val 0"/>
            </a:avLst>
          </a:prstGeom>
          <a:solidFill>
            <a:schemeClr val="bg2">
              <a:lumMod val="50000"/>
              <a:alpha val="80000"/>
            </a:schemeClr>
          </a:solidFill>
          <a:ln w="19050" cap="sq">
            <a:solidFill>
              <a:srgbClr val="FFFFFF">
                <a:alpha val="60000"/>
              </a:srgbClr>
            </a:solidFill>
            <a:miter lim="800000"/>
          </a:ln>
          <a:effectLst>
            <a:outerShdw blurRad="88900" dist="38100" dir="5400000" algn="t" rotWithShape="0">
              <a:srgbClr val="092338">
                <a:alpha val="4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E57636-D698-054C-9774-3CE3988362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5145" y="1125511"/>
            <a:ext cx="7135566" cy="265697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>
                <a:solidFill>
                  <a:srgbClr val="FFFFFF"/>
                </a:solidFill>
              </a:rPr>
              <a:t>ADDITIONAL DISCUSSION  </a:t>
            </a:r>
          </a:p>
        </p:txBody>
      </p:sp>
    </p:spTree>
    <p:extLst>
      <p:ext uri="{BB962C8B-B14F-4D97-AF65-F5344CB8AC3E}">
        <p14:creationId xmlns:p14="http://schemas.microsoft.com/office/powerpoint/2010/main" val="17062195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91999538-640A-46AF-8761-CE2437BC8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Challenge: DESIGNING reward function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12C6E48-9093-4A5C-89E0-2809AD5F7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387549"/>
            <a:ext cx="9905999" cy="102827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RL algorithms care about maximizing the total reward you defined, not what you intended it to do.</a:t>
            </a:r>
          </a:p>
        </p:txBody>
      </p:sp>
      <p:pic>
        <p:nvPicPr>
          <p:cNvPr id="2" name="Online Media 1" descr="Emergence of Locomotion Behaviours in Rich Environments">
            <a:hlinkClick r:id="" action="ppaction://media"/>
            <a:extLst>
              <a:ext uri="{FF2B5EF4-FFF2-40B4-BE49-F238E27FC236}">
                <a16:creationId xmlns:a16="http://schemas.microsoft.com/office/drawing/2014/main" id="{AF5E1C7E-D601-3644-9944-92CD5D63F7DF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326218" y="2415822"/>
            <a:ext cx="4404783" cy="330118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5F64D95-BD4A-9E4E-B883-10BDE13EBE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6180" y="5928751"/>
            <a:ext cx="5597878" cy="40104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D1F09C2-D1EA-1A45-BAE5-AEBC93D89C80}"/>
              </a:ext>
            </a:extLst>
          </p:cNvPr>
          <p:cNvSpPr txBox="1"/>
          <p:nvPr/>
        </p:nvSpPr>
        <p:spPr>
          <a:xfrm>
            <a:off x="7262636" y="3315228"/>
            <a:ext cx="22013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5"/>
              </a:rPr>
              <a:t>Emergence of Locomotion </a:t>
            </a:r>
            <a:r>
              <a:rPr lang="en-US" dirty="0" err="1">
                <a:hlinkClick r:id="rId5"/>
              </a:rPr>
              <a:t>Behaviours</a:t>
            </a:r>
            <a:r>
              <a:rPr lang="en-US" dirty="0">
                <a:hlinkClick r:id="rId5"/>
              </a:rPr>
              <a:t> in Rich Environments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0260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91999538-640A-46AF-8761-CE2437BC8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Challenge: DESIGNING reward function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12C6E48-9093-4A5C-89E0-2809AD5F7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387549"/>
            <a:ext cx="9905999" cy="102827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RL algorithms are great at finding loopholes in your reward design.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1F09C2-D1EA-1A45-BAE5-AEBC93D89C80}"/>
              </a:ext>
            </a:extLst>
          </p:cNvPr>
          <p:cNvSpPr txBox="1"/>
          <p:nvPr/>
        </p:nvSpPr>
        <p:spPr>
          <a:xfrm>
            <a:off x="7482769" y="3241850"/>
            <a:ext cx="220133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CoastRunners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3"/>
              </a:rPr>
              <a:t>Faulty Reward Functions</a:t>
            </a:r>
            <a:r>
              <a:rPr lang="en-US" dirty="0"/>
              <a:t>  </a:t>
            </a:r>
          </a:p>
          <a:p>
            <a:r>
              <a:rPr lang="en-US" dirty="0" err="1"/>
              <a:t>OpenAI</a:t>
            </a:r>
            <a:r>
              <a:rPr lang="en-US" dirty="0"/>
              <a:t> Blog</a:t>
            </a:r>
          </a:p>
        </p:txBody>
      </p:sp>
      <p:pic>
        <p:nvPicPr>
          <p:cNvPr id="5" name="Online Media 4" descr="CoastRunners 7">
            <a:hlinkClick r:id="" action="ppaction://media"/>
            <a:extLst>
              <a:ext uri="{FF2B5EF4-FFF2-40B4-BE49-F238E27FC236}">
                <a16:creationId xmlns:a16="http://schemas.microsoft.com/office/drawing/2014/main" id="{8CA120EC-8AFE-B648-A777-8D4744BFC1B6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2058103" y="2283178"/>
            <a:ext cx="4756077" cy="3564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106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91999538-640A-46AF-8761-CE2437BC8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REWARD FUNCTION FAILURE ANECDOTES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12C6E48-9093-4A5C-89E0-2809AD5F7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92400" y="5869367"/>
            <a:ext cx="6220178" cy="835379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hlinkClick r:id="rId2"/>
              </a:rPr>
              <a:t>Source: Alex </a:t>
            </a:r>
            <a:r>
              <a:rPr lang="en-US" dirty="0" err="1">
                <a:hlinkClick r:id="rId2"/>
              </a:rPr>
              <a:t>Irpan</a:t>
            </a:r>
            <a:r>
              <a:rPr lang="en-US" dirty="0">
                <a:hlinkClick r:id="rId2"/>
              </a:rPr>
              <a:t> – Deep RL does not work yet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EDDB3CC-4C70-0843-9184-1A78B29C57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0152"/>
          <a:stretch/>
        </p:blipFill>
        <p:spPr>
          <a:xfrm>
            <a:off x="1660877" y="1404032"/>
            <a:ext cx="8448322" cy="119358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5C7F85B-D45A-DC49-A7B3-CC6868E926C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1254" b="37552"/>
          <a:stretch/>
        </p:blipFill>
        <p:spPr>
          <a:xfrm>
            <a:off x="1660877" y="2794851"/>
            <a:ext cx="8448322" cy="12474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E4F2D6A-41C0-7B47-9789-F1B322CFBC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3200"/>
          <a:stretch/>
        </p:blipFill>
        <p:spPr>
          <a:xfrm>
            <a:off x="1660877" y="4220030"/>
            <a:ext cx="8448322" cy="1471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098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91999538-640A-46AF-8761-CE2437BC8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increasing sample efficiency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12C6E48-9093-4A5C-89E0-2809AD5F7E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Model-based</a:t>
            </a:r>
            <a:r>
              <a:rPr lang="en-US" dirty="0"/>
              <a:t> reinforcement learning</a:t>
            </a:r>
          </a:p>
          <a:p>
            <a:pPr lvl="1"/>
            <a:r>
              <a:rPr lang="en-US" dirty="0"/>
              <a:t>Learn the environment dynamics, then try to figure out a policy</a:t>
            </a:r>
          </a:p>
          <a:p>
            <a:r>
              <a:rPr lang="en-US" dirty="0">
                <a:hlinkClick r:id="rId3"/>
              </a:rPr>
              <a:t>Meta-learning</a:t>
            </a:r>
            <a:endParaRPr lang="en-US" dirty="0"/>
          </a:p>
          <a:p>
            <a:pPr lvl="1"/>
            <a:r>
              <a:rPr lang="en-US" dirty="0"/>
              <a:t>Humans don’t learn every task from scratch (if a baby knows how to grab a toy, learning how to grab a plate is not that difficult)</a:t>
            </a:r>
          </a:p>
          <a:p>
            <a:pPr lvl="1"/>
            <a:r>
              <a:rPr lang="en-US" dirty="0"/>
              <a:t>Meta-learning involve training models for general tasks and then transfer them to new tasks with fewer training data</a:t>
            </a:r>
          </a:p>
          <a:p>
            <a:r>
              <a:rPr lang="en-US" dirty="0">
                <a:hlinkClick r:id="rId4"/>
              </a:rPr>
              <a:t>Machine Teaching</a:t>
            </a:r>
            <a:endParaRPr lang="en-US" dirty="0"/>
          </a:p>
          <a:p>
            <a:pPr lvl="1"/>
            <a:r>
              <a:rPr lang="en-US" dirty="0"/>
              <a:t>Inject the expertise in humans to the training process</a:t>
            </a:r>
          </a:p>
        </p:txBody>
      </p:sp>
    </p:spTree>
    <p:extLst>
      <p:ext uri="{BB962C8B-B14F-4D97-AF65-F5344CB8AC3E}">
        <p14:creationId xmlns:p14="http://schemas.microsoft.com/office/powerpoint/2010/main" val="2336266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91999538-640A-46AF-8761-CE2437BC8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Learning without a reward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12C6E48-9093-4A5C-89E0-2809AD5F7E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Curiosity-driven</a:t>
            </a:r>
            <a:r>
              <a:rPr lang="en-US" dirty="0"/>
              <a:t> reinforcement learning</a:t>
            </a:r>
          </a:p>
          <a:p>
            <a:pPr lvl="1"/>
            <a:r>
              <a:rPr lang="en-US" dirty="0"/>
              <a:t>Reward the agent based on the novelty of scenes it encounters</a:t>
            </a:r>
          </a:p>
          <a:p>
            <a:pPr lvl="1"/>
            <a:r>
              <a:rPr lang="en-US" dirty="0"/>
              <a:t>No external rewards</a:t>
            </a:r>
          </a:p>
          <a:p>
            <a:endParaRPr lang="en-US" dirty="0"/>
          </a:p>
          <a:p>
            <a:r>
              <a:rPr lang="en-US" dirty="0">
                <a:hlinkClick r:id="rId3"/>
              </a:rPr>
              <a:t>Inverse reinforcement learning</a:t>
            </a:r>
            <a:endParaRPr lang="en-US" dirty="0"/>
          </a:p>
          <a:p>
            <a:pPr lvl="1"/>
            <a:r>
              <a:rPr lang="en-US" dirty="0"/>
              <a:t>Figure out rewards from demonstrations</a:t>
            </a:r>
          </a:p>
        </p:txBody>
      </p:sp>
    </p:spTree>
    <p:extLst>
      <p:ext uri="{BB962C8B-B14F-4D97-AF65-F5344CB8AC3E}">
        <p14:creationId xmlns:p14="http://schemas.microsoft.com/office/powerpoint/2010/main" val="856614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78003-9119-7C46-AA04-AA63C0664B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REAL-WORLD RL SUCCESS STORIES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158B48B1-BD35-F442-9CEF-156387136365}"/>
              </a:ext>
            </a:extLst>
          </p:cNvPr>
          <p:cNvSpPr txBox="1">
            <a:spLocks/>
          </p:cNvSpPr>
          <p:nvPr/>
        </p:nvSpPr>
        <p:spPr>
          <a:xfrm>
            <a:off x="1141413" y="3466948"/>
            <a:ext cx="3195240" cy="90357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linkClick r:id="rId2"/>
              </a:rPr>
              <a:t>NETFLIX </a:t>
            </a:r>
          </a:p>
          <a:p>
            <a:pPr marL="0" indent="0" algn="ctr">
              <a:buNone/>
            </a:pPr>
            <a:r>
              <a:rPr lang="en-US" dirty="0">
                <a:hlinkClick r:id="rId2"/>
              </a:rPr>
              <a:t>PERSONALIZATION</a:t>
            </a:r>
            <a:endParaRPr lang="en-US" dirty="0"/>
          </a:p>
        </p:txBody>
      </p:sp>
      <p:pic>
        <p:nvPicPr>
          <p:cNvPr id="5" name="Picture Placeholder 13" descr="A picture containing photo, text, showing, newspaper&#10;&#10;Description automatically generated">
            <a:extLst>
              <a:ext uri="{FF2B5EF4-FFF2-40B4-BE49-F238E27FC236}">
                <a16:creationId xmlns:a16="http://schemas.microsoft.com/office/drawing/2014/main" id="{9B6B60ED-F97B-4A4C-AFAD-92DCE249CB9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7617" b="7617"/>
          <a:stretch>
            <a:fillRect/>
          </a:stretch>
        </p:blipFill>
        <p:spPr>
          <a:xfrm>
            <a:off x="1141413" y="1729351"/>
            <a:ext cx="3195240" cy="1524000"/>
          </a:xfrm>
          <a:prstGeom prst="round2DiagRect">
            <a:avLst/>
          </a:prstGeom>
        </p:spPr>
      </p:pic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AE0A882-BA98-F541-B62B-64B3A2CA11B3}"/>
              </a:ext>
            </a:extLst>
          </p:cNvPr>
          <p:cNvSpPr txBox="1">
            <a:spLocks/>
          </p:cNvSpPr>
          <p:nvPr/>
        </p:nvSpPr>
        <p:spPr>
          <a:xfrm>
            <a:off x="4734437" y="3466948"/>
            <a:ext cx="3195240" cy="90357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linkClick r:id="rId4"/>
              </a:rPr>
              <a:t>MICROSOFT &amp; PEPSICO</a:t>
            </a:r>
          </a:p>
          <a:p>
            <a:pPr marL="0" indent="0" algn="ctr">
              <a:buNone/>
            </a:pPr>
            <a:r>
              <a:rPr lang="en-US" dirty="0">
                <a:hlinkClick r:id="rId4"/>
              </a:rPr>
              <a:t>MANUFACTURING</a:t>
            </a:r>
            <a:endParaRPr lang="en-US" dirty="0"/>
          </a:p>
        </p:txBody>
      </p:sp>
      <p:pic>
        <p:nvPicPr>
          <p:cNvPr id="9" name="Picture Placeholder 13">
            <a:extLst>
              <a:ext uri="{FF2B5EF4-FFF2-40B4-BE49-F238E27FC236}">
                <a16:creationId xmlns:a16="http://schemas.microsoft.com/office/drawing/2014/main" id="{649D1666-6F8A-1D42-826F-DAB1CC90C03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14258" b="14258"/>
          <a:stretch/>
        </p:blipFill>
        <p:spPr>
          <a:xfrm>
            <a:off x="4734437" y="1729351"/>
            <a:ext cx="3195240" cy="1524000"/>
          </a:xfrm>
          <a:prstGeom prst="round2DiagRect">
            <a:avLst/>
          </a:prstGeom>
        </p:spPr>
      </p:pic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FD3E63F6-315B-C94F-B93E-002FDD38CF35}"/>
              </a:ext>
            </a:extLst>
          </p:cNvPr>
          <p:cNvSpPr txBox="1">
            <a:spLocks/>
          </p:cNvSpPr>
          <p:nvPr/>
        </p:nvSpPr>
        <p:spPr>
          <a:xfrm>
            <a:off x="8327461" y="3466948"/>
            <a:ext cx="3195240" cy="90357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linkClick r:id="rId6"/>
              </a:rPr>
              <a:t>LOON &amp; GOOGLE AI</a:t>
            </a:r>
          </a:p>
          <a:p>
            <a:pPr marL="0" indent="0" algn="ctr">
              <a:buNone/>
            </a:pPr>
            <a:r>
              <a:rPr lang="en-US" dirty="0">
                <a:hlinkClick r:id="rId6"/>
              </a:rPr>
              <a:t>NAVIGATION</a:t>
            </a:r>
            <a:endParaRPr lang="en-US" dirty="0"/>
          </a:p>
        </p:txBody>
      </p:sp>
      <p:pic>
        <p:nvPicPr>
          <p:cNvPr id="13" name="Picture Placeholder 13">
            <a:extLst>
              <a:ext uri="{FF2B5EF4-FFF2-40B4-BE49-F238E27FC236}">
                <a16:creationId xmlns:a16="http://schemas.microsoft.com/office/drawing/2014/main" id="{9617599D-5228-D84E-AC28-2447671E5824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2348" b="2348"/>
          <a:stretch/>
        </p:blipFill>
        <p:spPr>
          <a:xfrm>
            <a:off x="8327461" y="1729351"/>
            <a:ext cx="3195240" cy="1524000"/>
          </a:xfrm>
          <a:prstGeom prst="round2DiagRect">
            <a:avLst/>
          </a:prstGeom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E15162DA-F89F-1949-91FF-83183B7B2F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4765729"/>
            <a:ext cx="9905999" cy="102547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There are major challenges for RL to make its way to mainstream.</a:t>
            </a:r>
          </a:p>
          <a:p>
            <a:pPr marL="0" indent="0">
              <a:buNone/>
            </a:pPr>
            <a:r>
              <a:rPr lang="en-US" dirty="0"/>
              <a:t>This will likely change soon.</a:t>
            </a:r>
          </a:p>
        </p:txBody>
      </p:sp>
    </p:spTree>
    <p:extLst>
      <p:ext uri="{BB962C8B-B14F-4D97-AF65-F5344CB8AC3E}">
        <p14:creationId xmlns:p14="http://schemas.microsoft.com/office/powerpoint/2010/main" val="1245596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78003-9119-7C46-AA04-AA63C0664B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Real-World RL Challenges &amp; OPPORTUNITIES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E548C4-F86A-9F48-B12E-58DB0EAF3B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talk focuses on </a:t>
            </a:r>
          </a:p>
          <a:p>
            <a:pPr lvl="1"/>
            <a:r>
              <a:rPr lang="en-US" dirty="0"/>
              <a:t>Some of the key challenges in real-world RL</a:t>
            </a:r>
          </a:p>
          <a:p>
            <a:pPr lvl="1"/>
            <a:r>
              <a:rPr lang="en-US" dirty="0"/>
              <a:t>Some promising directions to overcome those</a:t>
            </a:r>
          </a:p>
          <a:p>
            <a:r>
              <a:rPr lang="en-US" dirty="0"/>
              <a:t>Disclaimer: </a:t>
            </a:r>
          </a:p>
          <a:p>
            <a:pPr lvl="1"/>
            <a:r>
              <a:rPr lang="en-US" dirty="0"/>
              <a:t>A lot of the talking points are from my experience at Microsoft’s Project Bonsai</a:t>
            </a:r>
          </a:p>
          <a:p>
            <a:pPr lvl="1"/>
            <a:r>
              <a:rPr lang="en-US" dirty="0"/>
              <a:t>I am here at my own capacity, and these are my personal views</a:t>
            </a:r>
          </a:p>
          <a:p>
            <a:pPr lvl="1"/>
            <a:r>
              <a:rPr lang="en-US" dirty="0"/>
              <a:t>If interested, visit: </a:t>
            </a:r>
            <a:r>
              <a:rPr lang="en-US" dirty="0">
                <a:hlinkClick r:id="rId2"/>
              </a:rPr>
              <a:t>https://www.microsoft.com/en-us/ai/autonomous-systems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920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9ACD3AF8-B16E-4174-8C1A-41F683C4A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FF5EAD09-B81D-415F-8BCF-73C81AE05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0" name="Rectangle 5">
              <a:extLst>
                <a:ext uri="{FF2B5EF4-FFF2-40B4-BE49-F238E27FC236}">
                  <a16:creationId xmlns:a16="http://schemas.microsoft.com/office/drawing/2014/main" id="{CFB79010-8ED4-49EF-AFD2-F4D8C80B6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4649B869-006E-42B5-9DDC-21049B130E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443096BD-333F-48B6-8220-D1F9793E40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" name="Rectangle 8">
              <a:extLst>
                <a:ext uri="{FF2B5EF4-FFF2-40B4-BE49-F238E27FC236}">
                  <a16:creationId xmlns:a16="http://schemas.microsoft.com/office/drawing/2014/main" id="{1A45BB9A-7E84-4B9B-923A-270A97F852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D7D7C768-2F76-4DE2-A807-1B9FFF816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1870B32E-EE42-470E-B543-CA55AEC8CA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EEF09120-11AA-4DB5-98A8-EC4923002C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39CC463D-589C-461C-A234-0460EB06B8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3">
              <a:extLst>
                <a:ext uri="{FF2B5EF4-FFF2-40B4-BE49-F238E27FC236}">
                  <a16:creationId xmlns:a16="http://schemas.microsoft.com/office/drawing/2014/main" id="{B6516153-269A-421E-A021-CB3F3C5E1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4">
              <a:extLst>
                <a:ext uri="{FF2B5EF4-FFF2-40B4-BE49-F238E27FC236}">
                  <a16:creationId xmlns:a16="http://schemas.microsoft.com/office/drawing/2014/main" id="{45E14300-6C4A-4F77-915F-F3B25B0237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5">
              <a:extLst>
                <a:ext uri="{FF2B5EF4-FFF2-40B4-BE49-F238E27FC236}">
                  <a16:creationId xmlns:a16="http://schemas.microsoft.com/office/drawing/2014/main" id="{993E312A-E6A6-4B52-ADE6-618ADC89BA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6">
              <a:extLst>
                <a:ext uri="{FF2B5EF4-FFF2-40B4-BE49-F238E27FC236}">
                  <a16:creationId xmlns:a16="http://schemas.microsoft.com/office/drawing/2014/main" id="{2F0F3026-2480-472B-8C52-36812C81E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7">
              <a:extLst>
                <a:ext uri="{FF2B5EF4-FFF2-40B4-BE49-F238E27FC236}">
                  <a16:creationId xmlns:a16="http://schemas.microsoft.com/office/drawing/2014/main" id="{34E1C992-559D-4827-9F30-31A3CA7A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8">
              <a:extLst>
                <a:ext uri="{FF2B5EF4-FFF2-40B4-BE49-F238E27FC236}">
                  <a16:creationId xmlns:a16="http://schemas.microsoft.com/office/drawing/2014/main" id="{D9F2FB98-F443-498F-AAD9-694582568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9">
              <a:extLst>
                <a:ext uri="{FF2B5EF4-FFF2-40B4-BE49-F238E27FC236}">
                  <a16:creationId xmlns:a16="http://schemas.microsoft.com/office/drawing/2014/main" id="{75DBF6EC-ED50-43E4-8A8B-64CE86A88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20">
              <a:extLst>
                <a:ext uri="{FF2B5EF4-FFF2-40B4-BE49-F238E27FC236}">
                  <a16:creationId xmlns:a16="http://schemas.microsoft.com/office/drawing/2014/main" id="{FD854F40-AC43-4F21-9C62-2CE35CFD2B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21">
              <a:extLst>
                <a:ext uri="{FF2B5EF4-FFF2-40B4-BE49-F238E27FC236}">
                  <a16:creationId xmlns:a16="http://schemas.microsoft.com/office/drawing/2014/main" id="{62CCB560-494A-4F74-9DE4-068806A89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2">
              <a:extLst>
                <a:ext uri="{FF2B5EF4-FFF2-40B4-BE49-F238E27FC236}">
                  <a16:creationId xmlns:a16="http://schemas.microsoft.com/office/drawing/2014/main" id="{6F9A05F2-B5D2-4D8A-9A78-14E45C13F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3">
              <a:extLst>
                <a:ext uri="{FF2B5EF4-FFF2-40B4-BE49-F238E27FC236}">
                  <a16:creationId xmlns:a16="http://schemas.microsoft.com/office/drawing/2014/main" id="{A6373189-19BB-4BEC-84A3-432253E05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4">
              <a:extLst>
                <a:ext uri="{FF2B5EF4-FFF2-40B4-BE49-F238E27FC236}">
                  <a16:creationId xmlns:a16="http://schemas.microsoft.com/office/drawing/2014/main" id="{71AB3122-947A-44DB-B190-A2601C6C9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5">
              <a:extLst>
                <a:ext uri="{FF2B5EF4-FFF2-40B4-BE49-F238E27FC236}">
                  <a16:creationId xmlns:a16="http://schemas.microsoft.com/office/drawing/2014/main" id="{74B4109D-3AFC-4D44-87B1-0CDED3E63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6">
              <a:extLst>
                <a:ext uri="{FF2B5EF4-FFF2-40B4-BE49-F238E27FC236}">
                  <a16:creationId xmlns:a16="http://schemas.microsoft.com/office/drawing/2014/main" id="{44AAD39F-F7C9-4D00-95E0-0465B4E85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7">
              <a:extLst>
                <a:ext uri="{FF2B5EF4-FFF2-40B4-BE49-F238E27FC236}">
                  <a16:creationId xmlns:a16="http://schemas.microsoft.com/office/drawing/2014/main" id="{C1DCAB8D-6EF6-4A84-8D0C-AA9226DEC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8">
              <a:extLst>
                <a:ext uri="{FF2B5EF4-FFF2-40B4-BE49-F238E27FC236}">
                  <a16:creationId xmlns:a16="http://schemas.microsoft.com/office/drawing/2014/main" id="{C407F97F-83CF-4703-B9E0-6335530E32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9">
              <a:extLst>
                <a:ext uri="{FF2B5EF4-FFF2-40B4-BE49-F238E27FC236}">
                  <a16:creationId xmlns:a16="http://schemas.microsoft.com/office/drawing/2014/main" id="{0D8D2363-5D84-4CFF-89AA-3C93C859DB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30">
              <a:extLst>
                <a:ext uri="{FF2B5EF4-FFF2-40B4-BE49-F238E27FC236}">
                  <a16:creationId xmlns:a16="http://schemas.microsoft.com/office/drawing/2014/main" id="{0435A35C-AC99-4E12-8CB0-9C640DAA94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31">
              <a:extLst>
                <a:ext uri="{FF2B5EF4-FFF2-40B4-BE49-F238E27FC236}">
                  <a16:creationId xmlns:a16="http://schemas.microsoft.com/office/drawing/2014/main" id="{F20392CF-2256-4527-836B-2E6F88596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2">
              <a:extLst>
                <a:ext uri="{FF2B5EF4-FFF2-40B4-BE49-F238E27FC236}">
                  <a16:creationId xmlns:a16="http://schemas.microsoft.com/office/drawing/2014/main" id="{C52C3AD3-122C-4010-9C55-B0247F8CC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Rectangle 33">
              <a:extLst>
                <a:ext uri="{FF2B5EF4-FFF2-40B4-BE49-F238E27FC236}">
                  <a16:creationId xmlns:a16="http://schemas.microsoft.com/office/drawing/2014/main" id="{EFCB53ED-09C0-4AD7-9BBC-366833D5FE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9" name="Freeform 34">
              <a:extLst>
                <a:ext uri="{FF2B5EF4-FFF2-40B4-BE49-F238E27FC236}">
                  <a16:creationId xmlns:a16="http://schemas.microsoft.com/office/drawing/2014/main" id="{6F309F52-BFCF-47D9-8089-BC049540DB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5">
              <a:extLst>
                <a:ext uri="{FF2B5EF4-FFF2-40B4-BE49-F238E27FC236}">
                  <a16:creationId xmlns:a16="http://schemas.microsoft.com/office/drawing/2014/main" id="{5F9AE85F-C7AA-4761-B468-2E100829BC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6">
              <a:extLst>
                <a:ext uri="{FF2B5EF4-FFF2-40B4-BE49-F238E27FC236}">
                  <a16:creationId xmlns:a16="http://schemas.microsoft.com/office/drawing/2014/main" id="{2C81C778-91E5-4AE9-AACB-8566E7A28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7">
              <a:extLst>
                <a:ext uri="{FF2B5EF4-FFF2-40B4-BE49-F238E27FC236}">
                  <a16:creationId xmlns:a16="http://schemas.microsoft.com/office/drawing/2014/main" id="{6C56E0B4-58A0-4B2B-BD56-54121BB8DB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8">
              <a:extLst>
                <a:ext uri="{FF2B5EF4-FFF2-40B4-BE49-F238E27FC236}">
                  <a16:creationId xmlns:a16="http://schemas.microsoft.com/office/drawing/2014/main" id="{88A29CFE-13A6-4509-946F-5C074F856E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9">
              <a:extLst>
                <a:ext uri="{FF2B5EF4-FFF2-40B4-BE49-F238E27FC236}">
                  <a16:creationId xmlns:a16="http://schemas.microsoft.com/office/drawing/2014/main" id="{00235A0A-018B-4499-AC16-AF83457BF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40">
              <a:extLst>
                <a:ext uri="{FF2B5EF4-FFF2-40B4-BE49-F238E27FC236}">
                  <a16:creationId xmlns:a16="http://schemas.microsoft.com/office/drawing/2014/main" id="{861DF9B7-50DC-4EBE-8B23-97FE92DBB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41">
              <a:extLst>
                <a:ext uri="{FF2B5EF4-FFF2-40B4-BE49-F238E27FC236}">
                  <a16:creationId xmlns:a16="http://schemas.microsoft.com/office/drawing/2014/main" id="{69673907-73D7-4729-A911-9BD078EC2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2">
              <a:extLst>
                <a:ext uri="{FF2B5EF4-FFF2-40B4-BE49-F238E27FC236}">
                  <a16:creationId xmlns:a16="http://schemas.microsoft.com/office/drawing/2014/main" id="{4DC844D3-8053-4EE7-A286-50157B6FD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3">
              <a:extLst>
                <a:ext uri="{FF2B5EF4-FFF2-40B4-BE49-F238E27FC236}">
                  <a16:creationId xmlns:a16="http://schemas.microsoft.com/office/drawing/2014/main" id="{D67575A0-A45A-4773-874C-16370E3670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4">
              <a:extLst>
                <a:ext uri="{FF2B5EF4-FFF2-40B4-BE49-F238E27FC236}">
                  <a16:creationId xmlns:a16="http://schemas.microsoft.com/office/drawing/2014/main" id="{4327252B-B62B-4DE0-A924-B7F6E40AD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Rectangle 45">
              <a:extLst>
                <a:ext uri="{FF2B5EF4-FFF2-40B4-BE49-F238E27FC236}">
                  <a16:creationId xmlns:a16="http://schemas.microsoft.com/office/drawing/2014/main" id="{778BC6A7-AC19-497B-A7C6-E447B2EBD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1" name="Freeform 46">
              <a:extLst>
                <a:ext uri="{FF2B5EF4-FFF2-40B4-BE49-F238E27FC236}">
                  <a16:creationId xmlns:a16="http://schemas.microsoft.com/office/drawing/2014/main" id="{4E79A87B-BF1F-437A-9FED-BE93025E5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7">
              <a:extLst>
                <a:ext uri="{FF2B5EF4-FFF2-40B4-BE49-F238E27FC236}">
                  <a16:creationId xmlns:a16="http://schemas.microsoft.com/office/drawing/2014/main" id="{DFAAF3CC-B4E0-45C8-AC2D-EF0D6D823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8">
              <a:extLst>
                <a:ext uri="{FF2B5EF4-FFF2-40B4-BE49-F238E27FC236}">
                  <a16:creationId xmlns:a16="http://schemas.microsoft.com/office/drawing/2014/main" id="{A5A12C87-1E4A-4664-B2F4-A1C8B656F9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9">
              <a:extLst>
                <a:ext uri="{FF2B5EF4-FFF2-40B4-BE49-F238E27FC236}">
                  <a16:creationId xmlns:a16="http://schemas.microsoft.com/office/drawing/2014/main" id="{B3AF8230-4630-4505-ADDB-16A9B6B37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50">
              <a:extLst>
                <a:ext uri="{FF2B5EF4-FFF2-40B4-BE49-F238E27FC236}">
                  <a16:creationId xmlns:a16="http://schemas.microsoft.com/office/drawing/2014/main" id="{33F93F6D-724D-42F3-AF1D-3081EAB5D1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51">
              <a:extLst>
                <a:ext uri="{FF2B5EF4-FFF2-40B4-BE49-F238E27FC236}">
                  <a16:creationId xmlns:a16="http://schemas.microsoft.com/office/drawing/2014/main" id="{F5DD7A8F-FB67-4E79-80DB-0FAF3A098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2">
              <a:extLst>
                <a:ext uri="{FF2B5EF4-FFF2-40B4-BE49-F238E27FC236}">
                  <a16:creationId xmlns:a16="http://schemas.microsoft.com/office/drawing/2014/main" id="{7B140A84-E89E-4A80-9DF8-7BCA45F90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3">
              <a:extLst>
                <a:ext uri="{FF2B5EF4-FFF2-40B4-BE49-F238E27FC236}">
                  <a16:creationId xmlns:a16="http://schemas.microsoft.com/office/drawing/2014/main" id="{279E1D6A-EFE2-44C6-A5BF-DFADF0DC9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4">
              <a:extLst>
                <a:ext uri="{FF2B5EF4-FFF2-40B4-BE49-F238E27FC236}">
                  <a16:creationId xmlns:a16="http://schemas.microsoft.com/office/drawing/2014/main" id="{C9FA2204-561F-4ABB-988C-03053820F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5">
              <a:extLst>
                <a:ext uri="{FF2B5EF4-FFF2-40B4-BE49-F238E27FC236}">
                  <a16:creationId xmlns:a16="http://schemas.microsoft.com/office/drawing/2014/main" id="{8BD7D04E-AC0A-424F-BC40-28842DAFFA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6">
              <a:extLst>
                <a:ext uri="{FF2B5EF4-FFF2-40B4-BE49-F238E27FC236}">
                  <a16:creationId xmlns:a16="http://schemas.microsoft.com/office/drawing/2014/main" id="{32B616A2-FE09-47DD-B58C-12EE58B7C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7">
              <a:extLst>
                <a:ext uri="{FF2B5EF4-FFF2-40B4-BE49-F238E27FC236}">
                  <a16:creationId xmlns:a16="http://schemas.microsoft.com/office/drawing/2014/main" id="{08C5EAF5-6064-484E-BA05-80D09D84EA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8">
              <a:extLst>
                <a:ext uri="{FF2B5EF4-FFF2-40B4-BE49-F238E27FC236}">
                  <a16:creationId xmlns:a16="http://schemas.microsoft.com/office/drawing/2014/main" id="{F11D90DF-D275-4725-884C-77E5E01D8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65" name="Rectangle 64">
            <a:extLst>
              <a:ext uri="{FF2B5EF4-FFF2-40B4-BE49-F238E27FC236}">
                <a16:creationId xmlns:a16="http://schemas.microsoft.com/office/drawing/2014/main" id="{61C6D790-69F0-40CA-813A-84D724D1C6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48476"/>
          </a:xfrm>
          <a:prstGeom prst="rect">
            <a:avLst/>
          </a:prstGeom>
          <a:solidFill>
            <a:schemeClr val="bg2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Round Diagonal Corner Rectangle 7">
            <a:extLst>
              <a:ext uri="{FF2B5EF4-FFF2-40B4-BE49-F238E27FC236}">
                <a16:creationId xmlns:a16="http://schemas.microsoft.com/office/drawing/2014/main" id="{F5A78137-DBB7-4A93-98AC-5606814E2D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40673" y="806450"/>
            <a:ext cx="9319476" cy="4502149"/>
          </a:xfrm>
          <a:prstGeom prst="round2DiagRect">
            <a:avLst>
              <a:gd name="adj1" fmla="val 7929"/>
              <a:gd name="adj2" fmla="val 0"/>
            </a:avLst>
          </a:prstGeom>
          <a:solidFill>
            <a:schemeClr val="bg2">
              <a:lumMod val="50000"/>
              <a:alpha val="80000"/>
            </a:schemeClr>
          </a:solidFill>
          <a:ln w="19050" cap="sq">
            <a:solidFill>
              <a:srgbClr val="FFFFFF">
                <a:alpha val="60000"/>
              </a:srgbClr>
            </a:solidFill>
            <a:miter lim="800000"/>
          </a:ln>
          <a:effectLst>
            <a:outerShdw blurRad="88900" dist="38100" dir="5400000" algn="t" rotWithShape="0">
              <a:srgbClr val="092338">
                <a:alpha val="4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E57636-D698-054C-9774-3CE3988362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5145" y="1125511"/>
            <a:ext cx="7135566" cy="265697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>
                <a:solidFill>
                  <a:srgbClr val="FFFFFF"/>
                </a:solidFill>
              </a:rPr>
              <a:t>CHALLENGE:</a:t>
            </a:r>
            <a:br>
              <a:rPr lang="en-US" sz="4800" dirty="0">
                <a:solidFill>
                  <a:srgbClr val="FFFFFF"/>
                </a:solidFill>
              </a:rPr>
            </a:br>
            <a:r>
              <a:rPr lang="en-US" sz="4800" dirty="0">
                <a:solidFill>
                  <a:srgbClr val="FFFFFF"/>
                </a:solidFill>
              </a:rPr>
              <a:t>SAMPLE EFFICIENCY</a:t>
            </a:r>
          </a:p>
        </p:txBody>
      </p:sp>
    </p:spTree>
    <p:extLst>
      <p:ext uri="{BB962C8B-B14F-4D97-AF65-F5344CB8AC3E}">
        <p14:creationId xmlns:p14="http://schemas.microsoft.com/office/powerpoint/2010/main" val="22263067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91999538-640A-46AF-8761-CE2437BC8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Challenge 1: sample efficiency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12C6E48-9093-4A5C-89E0-2809AD5F7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5288843"/>
            <a:ext cx="9905999" cy="89746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 hunger for data in RL is much worse than that of deep supervised learning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93D919C9-08CD-FC44-81FF-EF767B86A804}"/>
              </a:ext>
            </a:extLst>
          </p:cNvPr>
          <p:cNvSpPr txBox="1">
            <a:spLocks/>
          </p:cNvSpPr>
          <p:nvPr/>
        </p:nvSpPr>
        <p:spPr>
          <a:xfrm>
            <a:off x="6816195" y="4197669"/>
            <a:ext cx="3587220" cy="4924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>
                <a:hlinkClick r:id="rId2"/>
              </a:rPr>
              <a:t>Resources to train a Dota 2 agent</a:t>
            </a:r>
            <a:r>
              <a:rPr lang="en-US" sz="2000" dirty="0"/>
              <a:t> 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5B96980F-19B6-9F44-99F5-473DAC90DD1B}"/>
              </a:ext>
            </a:extLst>
          </p:cNvPr>
          <p:cNvSpPr txBox="1">
            <a:spLocks/>
          </p:cNvSpPr>
          <p:nvPr/>
        </p:nvSpPr>
        <p:spPr>
          <a:xfrm>
            <a:off x="1141410" y="2311399"/>
            <a:ext cx="4878391" cy="271780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06CAB9B0-9A14-DE46-879D-297597E3EB87}"/>
              </a:ext>
            </a:extLst>
          </p:cNvPr>
          <p:cNvSpPr txBox="1">
            <a:spLocks/>
          </p:cNvSpPr>
          <p:nvPr/>
        </p:nvSpPr>
        <p:spPr>
          <a:xfrm>
            <a:off x="6172200" y="2311399"/>
            <a:ext cx="4875210" cy="271780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D83EE69-7457-8445-B446-073383D7F6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7545" y="1663288"/>
            <a:ext cx="3986119" cy="252095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E7995CD-47DB-A945-8944-FF90131FBA83}"/>
              </a:ext>
            </a:extLst>
          </p:cNvPr>
          <p:cNvSpPr txBox="1"/>
          <p:nvPr/>
        </p:nvSpPr>
        <p:spPr>
          <a:xfrm>
            <a:off x="1986844" y="185702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8F22B339-4104-A844-A38A-94611A4F9543}"/>
              </a:ext>
            </a:extLst>
          </p:cNvPr>
          <p:cNvSpPr txBox="1">
            <a:spLocks/>
          </p:cNvSpPr>
          <p:nvPr/>
        </p:nvSpPr>
        <p:spPr>
          <a:xfrm>
            <a:off x="1786994" y="4184239"/>
            <a:ext cx="3587220" cy="4924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>
                <a:hlinkClick r:id="rId4"/>
              </a:rPr>
              <a:t>Algorithm comparisons on Atari</a:t>
            </a:r>
            <a:endParaRPr lang="en-US" sz="20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957892D-6903-C94D-B550-6391CD4EFF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5936" y="1661099"/>
            <a:ext cx="4320597" cy="2523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080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Picture 2">
            <a:extLst>
              <a:ext uri="{FF2B5EF4-FFF2-40B4-BE49-F238E27FC236}">
                <a16:creationId xmlns:a16="http://schemas.microsoft.com/office/drawing/2014/main" id="{A725256B-14D4-4D13-99C3-67DB4DB08B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63B162F2-B930-47F6-A9DC-B50E36454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8" name="Rectangle 5">
              <a:extLst>
                <a:ext uri="{FF2B5EF4-FFF2-40B4-BE49-F238E27FC236}">
                  <a16:creationId xmlns:a16="http://schemas.microsoft.com/office/drawing/2014/main" id="{6D0E7CA2-3FE6-4654-9900-A471C13122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55AD5E0D-76E5-49B6-BC6B-0E05F9F608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0C9EF950-31D2-48DF-ACA2-E34AD353DE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Rectangle 8">
              <a:extLst>
                <a:ext uri="{FF2B5EF4-FFF2-40B4-BE49-F238E27FC236}">
                  <a16:creationId xmlns:a16="http://schemas.microsoft.com/office/drawing/2014/main" id="{DE78A160-3564-432F-B8BC-5656867D3B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476DB23F-8033-45F5-9922-F7858DA4F5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4069CC88-3CCB-4F31-9416-7C8B4AFB05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4AEDE138-84AE-45BA-BCE8-0F9F2E3CE0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81F00943-F4AD-44CD-B70E-46DA968949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3">
              <a:extLst>
                <a:ext uri="{FF2B5EF4-FFF2-40B4-BE49-F238E27FC236}">
                  <a16:creationId xmlns:a16="http://schemas.microsoft.com/office/drawing/2014/main" id="{4BE68431-6001-4AB1-BC5C-E94999B20F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4">
              <a:extLst>
                <a:ext uri="{FF2B5EF4-FFF2-40B4-BE49-F238E27FC236}">
                  <a16:creationId xmlns:a16="http://schemas.microsoft.com/office/drawing/2014/main" id="{967C9189-F86F-4CE3-8D31-D23227B59F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5">
              <a:extLst>
                <a:ext uri="{FF2B5EF4-FFF2-40B4-BE49-F238E27FC236}">
                  <a16:creationId xmlns:a16="http://schemas.microsoft.com/office/drawing/2014/main" id="{7B2449D7-EFEF-475B-A5C0-A40D374A34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6">
              <a:extLst>
                <a:ext uri="{FF2B5EF4-FFF2-40B4-BE49-F238E27FC236}">
                  <a16:creationId xmlns:a16="http://schemas.microsoft.com/office/drawing/2014/main" id="{34D92C4F-DD4F-4D85-8BC6-FCE6AB5A67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7">
              <a:extLst>
                <a:ext uri="{FF2B5EF4-FFF2-40B4-BE49-F238E27FC236}">
                  <a16:creationId xmlns:a16="http://schemas.microsoft.com/office/drawing/2014/main" id="{A4AAAF9D-16BC-4DA1-A813-FC37F18296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8">
              <a:extLst>
                <a:ext uri="{FF2B5EF4-FFF2-40B4-BE49-F238E27FC236}">
                  <a16:creationId xmlns:a16="http://schemas.microsoft.com/office/drawing/2014/main" id="{83BF3428-5CAD-4606-8F85-07BE0D1D56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19">
              <a:extLst>
                <a:ext uri="{FF2B5EF4-FFF2-40B4-BE49-F238E27FC236}">
                  <a16:creationId xmlns:a16="http://schemas.microsoft.com/office/drawing/2014/main" id="{53DFE6DE-47E4-4F4B-8A42-AD863AADCA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0">
              <a:extLst>
                <a:ext uri="{FF2B5EF4-FFF2-40B4-BE49-F238E27FC236}">
                  <a16:creationId xmlns:a16="http://schemas.microsoft.com/office/drawing/2014/main" id="{28F69E0A-4B2A-436B-AD31-98BA8354B6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1">
              <a:extLst>
                <a:ext uri="{FF2B5EF4-FFF2-40B4-BE49-F238E27FC236}">
                  <a16:creationId xmlns:a16="http://schemas.microsoft.com/office/drawing/2014/main" id="{C509CD92-F0C1-48BB-BF1A-63522FDC11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2">
              <a:extLst>
                <a:ext uri="{FF2B5EF4-FFF2-40B4-BE49-F238E27FC236}">
                  <a16:creationId xmlns:a16="http://schemas.microsoft.com/office/drawing/2014/main" id="{3A98D60C-77A4-42AF-B86D-48F7C9AB13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3">
              <a:extLst>
                <a:ext uri="{FF2B5EF4-FFF2-40B4-BE49-F238E27FC236}">
                  <a16:creationId xmlns:a16="http://schemas.microsoft.com/office/drawing/2014/main" id="{56DCCB48-D8A9-40A6-B68C-43A35C0E00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4">
              <a:extLst>
                <a:ext uri="{FF2B5EF4-FFF2-40B4-BE49-F238E27FC236}">
                  <a16:creationId xmlns:a16="http://schemas.microsoft.com/office/drawing/2014/main" id="{133E4DA3-90B9-416E-A5CE-D9C5661A23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5">
              <a:extLst>
                <a:ext uri="{FF2B5EF4-FFF2-40B4-BE49-F238E27FC236}">
                  <a16:creationId xmlns:a16="http://schemas.microsoft.com/office/drawing/2014/main" id="{AE3DA917-3C00-46A1-8D21-F61A371B6C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6">
              <a:extLst>
                <a:ext uri="{FF2B5EF4-FFF2-40B4-BE49-F238E27FC236}">
                  <a16:creationId xmlns:a16="http://schemas.microsoft.com/office/drawing/2014/main" id="{96B1C7DA-E795-4A0B-8924-D205BD6C0F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7">
              <a:extLst>
                <a:ext uri="{FF2B5EF4-FFF2-40B4-BE49-F238E27FC236}">
                  <a16:creationId xmlns:a16="http://schemas.microsoft.com/office/drawing/2014/main" id="{FEBAF99F-3686-45F0-8401-882C3ABC1C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8">
              <a:extLst>
                <a:ext uri="{FF2B5EF4-FFF2-40B4-BE49-F238E27FC236}">
                  <a16:creationId xmlns:a16="http://schemas.microsoft.com/office/drawing/2014/main" id="{58211079-9C36-4253-852F-95B3ABA23E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9">
              <a:extLst>
                <a:ext uri="{FF2B5EF4-FFF2-40B4-BE49-F238E27FC236}">
                  <a16:creationId xmlns:a16="http://schemas.microsoft.com/office/drawing/2014/main" id="{1FE74215-6F2F-4A03-9CC7-523029CD6E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0">
              <a:extLst>
                <a:ext uri="{FF2B5EF4-FFF2-40B4-BE49-F238E27FC236}">
                  <a16:creationId xmlns:a16="http://schemas.microsoft.com/office/drawing/2014/main" id="{4476ED71-2A5C-4F27-9FFB-F1E6B5129E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1">
              <a:extLst>
                <a:ext uri="{FF2B5EF4-FFF2-40B4-BE49-F238E27FC236}">
                  <a16:creationId xmlns:a16="http://schemas.microsoft.com/office/drawing/2014/main" id="{8267D7F5-A20A-4609-B63A-62ED63F84D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2">
              <a:extLst>
                <a:ext uri="{FF2B5EF4-FFF2-40B4-BE49-F238E27FC236}">
                  <a16:creationId xmlns:a16="http://schemas.microsoft.com/office/drawing/2014/main" id="{E6AFB22C-4FCF-45A6-BF31-9540A6F342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Rectangle 33">
              <a:extLst>
                <a:ext uri="{FF2B5EF4-FFF2-40B4-BE49-F238E27FC236}">
                  <a16:creationId xmlns:a16="http://schemas.microsoft.com/office/drawing/2014/main" id="{DB317745-3841-4AD5-8FC4-511A5D10F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7" name="Freeform 34">
              <a:extLst>
                <a:ext uri="{FF2B5EF4-FFF2-40B4-BE49-F238E27FC236}">
                  <a16:creationId xmlns:a16="http://schemas.microsoft.com/office/drawing/2014/main" id="{6D3BA348-0C90-4EE6-A16C-D17E90187C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5">
              <a:extLst>
                <a:ext uri="{FF2B5EF4-FFF2-40B4-BE49-F238E27FC236}">
                  <a16:creationId xmlns:a16="http://schemas.microsoft.com/office/drawing/2014/main" id="{B3FAA4DB-6C54-4C44-8BBF-AE205CE598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6">
              <a:extLst>
                <a:ext uri="{FF2B5EF4-FFF2-40B4-BE49-F238E27FC236}">
                  <a16:creationId xmlns:a16="http://schemas.microsoft.com/office/drawing/2014/main" id="{097CA9F8-5865-4D17-A051-172DDDD89E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37">
              <a:extLst>
                <a:ext uri="{FF2B5EF4-FFF2-40B4-BE49-F238E27FC236}">
                  <a16:creationId xmlns:a16="http://schemas.microsoft.com/office/drawing/2014/main" id="{2C296192-B697-47A2-AC95-FC8641268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38">
              <a:extLst>
                <a:ext uri="{FF2B5EF4-FFF2-40B4-BE49-F238E27FC236}">
                  <a16:creationId xmlns:a16="http://schemas.microsoft.com/office/drawing/2014/main" id="{9C9AD537-B004-4991-9A8B-ECF72AF63F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39">
              <a:extLst>
                <a:ext uri="{FF2B5EF4-FFF2-40B4-BE49-F238E27FC236}">
                  <a16:creationId xmlns:a16="http://schemas.microsoft.com/office/drawing/2014/main" id="{9DF274C3-D204-4FB8-9209-BDB30F99C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0">
              <a:extLst>
                <a:ext uri="{FF2B5EF4-FFF2-40B4-BE49-F238E27FC236}">
                  <a16:creationId xmlns:a16="http://schemas.microsoft.com/office/drawing/2014/main" id="{4909F4FF-54C5-43F7-8753-91D003503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1">
              <a:extLst>
                <a:ext uri="{FF2B5EF4-FFF2-40B4-BE49-F238E27FC236}">
                  <a16:creationId xmlns:a16="http://schemas.microsoft.com/office/drawing/2014/main" id="{5FE19BB2-6FAC-4FF4-BE92-30D8A3C020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2">
              <a:extLst>
                <a:ext uri="{FF2B5EF4-FFF2-40B4-BE49-F238E27FC236}">
                  <a16:creationId xmlns:a16="http://schemas.microsoft.com/office/drawing/2014/main" id="{C52D5DC1-58EE-4153-825A-B09C698C38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3">
              <a:extLst>
                <a:ext uri="{FF2B5EF4-FFF2-40B4-BE49-F238E27FC236}">
                  <a16:creationId xmlns:a16="http://schemas.microsoft.com/office/drawing/2014/main" id="{81A663EF-73E5-477B-91AD-18FA889DDD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4">
              <a:extLst>
                <a:ext uri="{FF2B5EF4-FFF2-40B4-BE49-F238E27FC236}">
                  <a16:creationId xmlns:a16="http://schemas.microsoft.com/office/drawing/2014/main" id="{B4DBBF7D-8C34-4013-A287-BFEC000387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Rectangle 45">
              <a:extLst>
                <a:ext uri="{FF2B5EF4-FFF2-40B4-BE49-F238E27FC236}">
                  <a16:creationId xmlns:a16="http://schemas.microsoft.com/office/drawing/2014/main" id="{5EDAC163-083A-4AEE-80D6-E9774E1609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9" name="Freeform 46">
              <a:extLst>
                <a:ext uri="{FF2B5EF4-FFF2-40B4-BE49-F238E27FC236}">
                  <a16:creationId xmlns:a16="http://schemas.microsoft.com/office/drawing/2014/main" id="{F898E171-D099-48A5-B01A-D8CC6DED22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47">
              <a:extLst>
                <a:ext uri="{FF2B5EF4-FFF2-40B4-BE49-F238E27FC236}">
                  <a16:creationId xmlns:a16="http://schemas.microsoft.com/office/drawing/2014/main" id="{AB23D959-BC81-4FD8-BED8-3AB7910673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48">
              <a:extLst>
                <a:ext uri="{FF2B5EF4-FFF2-40B4-BE49-F238E27FC236}">
                  <a16:creationId xmlns:a16="http://schemas.microsoft.com/office/drawing/2014/main" id="{64CA4034-86BB-4E4B-8BDE-F144EFD665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49">
              <a:extLst>
                <a:ext uri="{FF2B5EF4-FFF2-40B4-BE49-F238E27FC236}">
                  <a16:creationId xmlns:a16="http://schemas.microsoft.com/office/drawing/2014/main" id="{8D8C2377-2A01-46E3-B448-BC68296A8A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0">
              <a:extLst>
                <a:ext uri="{FF2B5EF4-FFF2-40B4-BE49-F238E27FC236}">
                  <a16:creationId xmlns:a16="http://schemas.microsoft.com/office/drawing/2014/main" id="{9C241A62-FC0D-442C-848E-2CE07E78FE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1">
              <a:extLst>
                <a:ext uri="{FF2B5EF4-FFF2-40B4-BE49-F238E27FC236}">
                  <a16:creationId xmlns:a16="http://schemas.microsoft.com/office/drawing/2014/main" id="{3ACC34B9-6FA5-4877-B540-29C8C4A67A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2">
              <a:extLst>
                <a:ext uri="{FF2B5EF4-FFF2-40B4-BE49-F238E27FC236}">
                  <a16:creationId xmlns:a16="http://schemas.microsoft.com/office/drawing/2014/main" id="{D362703C-25CE-49F8-806C-8BFE4068C6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3">
              <a:extLst>
                <a:ext uri="{FF2B5EF4-FFF2-40B4-BE49-F238E27FC236}">
                  <a16:creationId xmlns:a16="http://schemas.microsoft.com/office/drawing/2014/main" id="{B0EF9A27-4999-40AE-BA08-70C3BBE18F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4">
              <a:extLst>
                <a:ext uri="{FF2B5EF4-FFF2-40B4-BE49-F238E27FC236}">
                  <a16:creationId xmlns:a16="http://schemas.microsoft.com/office/drawing/2014/main" id="{D715A6D3-544B-4B12-9841-5A1F6B33E3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55">
              <a:extLst>
                <a:ext uri="{FF2B5EF4-FFF2-40B4-BE49-F238E27FC236}">
                  <a16:creationId xmlns:a16="http://schemas.microsoft.com/office/drawing/2014/main" id="{82B48662-B68D-4BC7-B8D2-23826AB863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56">
              <a:extLst>
                <a:ext uri="{FF2B5EF4-FFF2-40B4-BE49-F238E27FC236}">
                  <a16:creationId xmlns:a16="http://schemas.microsoft.com/office/drawing/2014/main" id="{D2EEDA5F-E97D-4265-9E81-DF0976EC76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57">
              <a:extLst>
                <a:ext uri="{FF2B5EF4-FFF2-40B4-BE49-F238E27FC236}">
                  <a16:creationId xmlns:a16="http://schemas.microsoft.com/office/drawing/2014/main" id="{BC1768C4-E2D0-481F-A3B9-7A5EAE2C7D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58">
              <a:extLst>
                <a:ext uri="{FF2B5EF4-FFF2-40B4-BE49-F238E27FC236}">
                  <a16:creationId xmlns:a16="http://schemas.microsoft.com/office/drawing/2014/main" id="{39321CDD-4745-45CC-9FCC-64B8C1D9E3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8" name="Title 1">
            <a:extLst>
              <a:ext uri="{FF2B5EF4-FFF2-40B4-BE49-F238E27FC236}">
                <a16:creationId xmlns:a16="http://schemas.microsoft.com/office/drawing/2014/main" id="{91999538-640A-46AF-8761-CE2437BC85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23489" y="803471"/>
            <a:ext cx="4966332" cy="80124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RL LOOP</a:t>
            </a:r>
          </a:p>
        </p:txBody>
      </p:sp>
      <p:sp>
        <p:nvSpPr>
          <p:cNvPr id="73" name="Round Diagonal Corner Rectangle 6">
            <a:extLst>
              <a:ext uri="{FF2B5EF4-FFF2-40B4-BE49-F238E27FC236}">
                <a16:creationId xmlns:a16="http://schemas.microsoft.com/office/drawing/2014/main" id="{47EE5CF8-4249-4A2B-A619-5FAB3ADF5F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50" y="808057"/>
            <a:ext cx="5286376" cy="5234394"/>
          </a:xfrm>
          <a:prstGeom prst="round2DiagRect">
            <a:avLst>
              <a:gd name="adj1" fmla="val 7418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phic 2" descr="Earth Globe - Asia">
            <a:extLst>
              <a:ext uri="{FF2B5EF4-FFF2-40B4-BE49-F238E27FC236}">
                <a16:creationId xmlns:a16="http://schemas.microsoft.com/office/drawing/2014/main" id="{2AE1E509-906C-0745-A028-C5AFC9EED6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27387" y="2708276"/>
            <a:ext cx="1460606" cy="1460606"/>
          </a:xfrm>
          <a:prstGeom prst="rect">
            <a:avLst/>
          </a:prstGeom>
        </p:spPr>
      </p:pic>
      <p:pic>
        <p:nvPicPr>
          <p:cNvPr id="7" name="Graphic 6" descr="Robot">
            <a:extLst>
              <a:ext uri="{FF2B5EF4-FFF2-40B4-BE49-F238E27FC236}">
                <a16:creationId xmlns:a16="http://schemas.microsoft.com/office/drawing/2014/main" id="{A7F18FCA-1362-9B49-B06E-9D81A7EB180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46968" y="2673297"/>
            <a:ext cx="1460605" cy="1460605"/>
          </a:xfrm>
          <a:prstGeom prst="rect">
            <a:avLst/>
          </a:prstGeom>
        </p:spPr>
      </p:pic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4791B421-ED6D-0A47-AC4B-A56254808E2F}"/>
              </a:ext>
            </a:extLst>
          </p:cNvPr>
          <p:cNvCxnSpPr>
            <a:stCxn id="7" idx="0"/>
            <a:endCxn id="3" idx="0"/>
          </p:cNvCxnSpPr>
          <p:nvPr/>
        </p:nvCxnSpPr>
        <p:spPr>
          <a:xfrm rot="16200000" flipH="1">
            <a:off x="3299990" y="1450577"/>
            <a:ext cx="34979" cy="2480419"/>
          </a:xfrm>
          <a:prstGeom prst="bentConnector3">
            <a:avLst>
              <a:gd name="adj1" fmla="val -65353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Elbow Connector 73">
            <a:extLst>
              <a:ext uri="{FF2B5EF4-FFF2-40B4-BE49-F238E27FC236}">
                <a16:creationId xmlns:a16="http://schemas.microsoft.com/office/drawing/2014/main" id="{0C1A7836-9BE0-9A43-A064-628606DB5C31}"/>
              </a:ext>
            </a:extLst>
          </p:cNvPr>
          <p:cNvCxnSpPr>
            <a:cxnSpLocks/>
            <a:stCxn id="3" idx="2"/>
            <a:endCxn id="7" idx="2"/>
          </p:cNvCxnSpPr>
          <p:nvPr/>
        </p:nvCxnSpPr>
        <p:spPr>
          <a:xfrm rot="5400000" flipH="1">
            <a:off x="3299991" y="2911183"/>
            <a:ext cx="34980" cy="2480419"/>
          </a:xfrm>
          <a:prstGeom prst="bentConnector3">
            <a:avLst>
              <a:gd name="adj1" fmla="val -65351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Elbow Connector 74">
            <a:extLst>
              <a:ext uri="{FF2B5EF4-FFF2-40B4-BE49-F238E27FC236}">
                <a16:creationId xmlns:a16="http://schemas.microsoft.com/office/drawing/2014/main" id="{7C42505F-F1D1-444A-8A6F-D722AC0FD308}"/>
              </a:ext>
            </a:extLst>
          </p:cNvPr>
          <p:cNvCxnSpPr>
            <a:cxnSpLocks/>
          </p:cNvCxnSpPr>
          <p:nvPr/>
        </p:nvCxnSpPr>
        <p:spPr>
          <a:xfrm rot="5400000" flipH="1">
            <a:off x="3299989" y="3157440"/>
            <a:ext cx="34980" cy="2480419"/>
          </a:xfrm>
          <a:prstGeom prst="bentConnector3">
            <a:avLst>
              <a:gd name="adj1" fmla="val -131510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3B81F931-7434-A840-B509-F8DCCF45C4D8}"/>
              </a:ext>
            </a:extLst>
          </p:cNvPr>
          <p:cNvSpPr txBox="1"/>
          <p:nvPr/>
        </p:nvSpPr>
        <p:spPr>
          <a:xfrm>
            <a:off x="2641338" y="4071633"/>
            <a:ext cx="1356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Observation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BC099564-792C-CD47-8422-79F4C5BB88EF}"/>
              </a:ext>
            </a:extLst>
          </p:cNvPr>
          <p:cNvSpPr txBox="1"/>
          <p:nvPr/>
        </p:nvSpPr>
        <p:spPr>
          <a:xfrm>
            <a:off x="2673750" y="2091746"/>
            <a:ext cx="1356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Action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6D8704DE-DDAC-834E-974F-494C2CE2CCA3}"/>
              </a:ext>
            </a:extLst>
          </p:cNvPr>
          <p:cNvSpPr txBox="1"/>
          <p:nvPr/>
        </p:nvSpPr>
        <p:spPr>
          <a:xfrm>
            <a:off x="2634239" y="4534178"/>
            <a:ext cx="1356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Reward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14E4EDD5-8369-EA44-86EC-42D2168D7EEB}"/>
              </a:ext>
            </a:extLst>
          </p:cNvPr>
          <p:cNvSpPr txBox="1"/>
          <p:nvPr/>
        </p:nvSpPr>
        <p:spPr>
          <a:xfrm>
            <a:off x="7642578" y="402448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0" name="Content Placeholder 2">
            <a:extLst>
              <a:ext uri="{FF2B5EF4-FFF2-40B4-BE49-F238E27FC236}">
                <a16:creationId xmlns:a16="http://schemas.microsoft.com/office/drawing/2014/main" id="{26FFE3F8-BA13-9F44-9731-62E67D284B03}"/>
              </a:ext>
            </a:extLst>
          </p:cNvPr>
          <p:cNvSpPr txBox="1">
            <a:spLocks/>
          </p:cNvSpPr>
          <p:nvPr/>
        </p:nvSpPr>
        <p:spPr>
          <a:xfrm>
            <a:off x="6390126" y="1633327"/>
            <a:ext cx="4811115" cy="44036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Actions based on observations</a:t>
            </a:r>
          </a:p>
          <a:p>
            <a:r>
              <a:rPr lang="en-US" sz="2000" dirty="0"/>
              <a:t>Uncertain environment</a:t>
            </a:r>
          </a:p>
          <a:p>
            <a:r>
              <a:rPr lang="en-US" sz="2000" dirty="0"/>
              <a:t>Sequential decision-making</a:t>
            </a:r>
          </a:p>
          <a:p>
            <a:r>
              <a:rPr lang="en-US" sz="2000" dirty="0"/>
              <a:t>Maximize long-term benefit</a:t>
            </a:r>
          </a:p>
          <a:p>
            <a:r>
              <a:rPr lang="en-US" sz="2000" dirty="0"/>
              <a:t>Generate experience with random actions</a:t>
            </a:r>
          </a:p>
          <a:p>
            <a:r>
              <a:rPr lang="en-US" sz="2000" dirty="0"/>
              <a:t>Learn from experience</a:t>
            </a:r>
          </a:p>
          <a:p>
            <a:endParaRPr lang="en-US" sz="2000" dirty="0"/>
          </a:p>
          <a:p>
            <a:pPr marL="0" indent="0">
              <a:buNone/>
            </a:pPr>
            <a:r>
              <a:rPr lang="en-US" sz="2000" dirty="0"/>
              <a:t>Similar to human/animal learning…</a:t>
            </a:r>
          </a:p>
          <a:p>
            <a:pPr marL="0" indent="0">
              <a:buNone/>
            </a:pPr>
            <a:r>
              <a:rPr lang="en-US" sz="2000" dirty="0"/>
              <a:t>(Well, not that much)</a:t>
            </a:r>
          </a:p>
        </p:txBody>
      </p:sp>
    </p:spTree>
    <p:extLst>
      <p:ext uri="{BB962C8B-B14F-4D97-AF65-F5344CB8AC3E}">
        <p14:creationId xmlns:p14="http://schemas.microsoft.com/office/powerpoint/2010/main" val="3028401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1750</TotalTime>
  <Words>1571</Words>
  <Application>Microsoft Macintosh PowerPoint</Application>
  <PresentationFormat>Widescreen</PresentationFormat>
  <Paragraphs>220</Paragraphs>
  <Slides>45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1" baseType="lpstr">
      <vt:lpstr>Arial</vt:lpstr>
      <vt:lpstr>Cambria Math</vt:lpstr>
      <vt:lpstr>Open Sans Light</vt:lpstr>
      <vt:lpstr>Tw Cen MT</vt:lpstr>
      <vt:lpstr>Wingdings</vt:lpstr>
      <vt:lpstr>Circuit</vt:lpstr>
      <vt:lpstr>Real-World Reinforcement Learning: Challenges and Opportunities</vt:lpstr>
      <vt:lpstr>WHERE WE ARE WITH RL</vt:lpstr>
      <vt:lpstr>RL Success STORIES</vt:lpstr>
      <vt:lpstr>The GRAND PROMISE OF RL</vt:lpstr>
      <vt:lpstr>REAL-WORLD RL SUCCESS STORIES</vt:lpstr>
      <vt:lpstr>Real-World RL Challenges &amp; OPPORTUNITIES</vt:lpstr>
      <vt:lpstr>CHALLENGE: SAMPLE EFFICIENCY</vt:lpstr>
      <vt:lpstr>Challenge 1: sample efficiency</vt:lpstr>
      <vt:lpstr>RL LOOP</vt:lpstr>
      <vt:lpstr>How humans actually learn</vt:lpstr>
      <vt:lpstr>Education, education, education…</vt:lpstr>
      <vt:lpstr>APPROACH: MACHINE TEACHING</vt:lpstr>
      <vt:lpstr>MACHINE TEACHING</vt:lpstr>
      <vt:lpstr>MACHINE TEACHING</vt:lpstr>
      <vt:lpstr>divide THE task into concepts</vt:lpstr>
      <vt:lpstr>divide THE task into concepts</vt:lpstr>
      <vt:lpstr>divide THE task into concepts</vt:lpstr>
      <vt:lpstr>Use a curriculum</vt:lpstr>
      <vt:lpstr>Use a curriculum</vt:lpstr>
      <vt:lpstr>CONSTRAIN THE EXPLORATION</vt:lpstr>
      <vt:lpstr>Provide feedback</vt:lpstr>
      <vt:lpstr>MACHINE TEACHING</vt:lpstr>
      <vt:lpstr>Criticism</vt:lpstr>
      <vt:lpstr>CHALLENGE: NEED FOR SIMULATION</vt:lpstr>
      <vt:lpstr>Need for Simulation</vt:lpstr>
      <vt:lpstr>Approaches: OFFLINE RL Better sim integration</vt:lpstr>
      <vt:lpstr>Offline reinforcement learning</vt:lpstr>
      <vt:lpstr>Better sim integration</vt:lpstr>
      <vt:lpstr>CHALLENGE: SIM-TO-REAL GAP</vt:lpstr>
      <vt:lpstr>SIM-TO-REAL GAP</vt:lpstr>
      <vt:lpstr>APPROACH: DESIGN THE REAL WORLD</vt:lpstr>
      <vt:lpstr>Designing the environment</vt:lpstr>
      <vt:lpstr>Unadversarial objects</vt:lpstr>
      <vt:lpstr>Unadversarial objects</vt:lpstr>
      <vt:lpstr>Unadversarial objects</vt:lpstr>
      <vt:lpstr>Other major challenges</vt:lpstr>
      <vt:lpstr>More challenges and more opportunities</vt:lpstr>
      <vt:lpstr>Real-World RL Challenges</vt:lpstr>
      <vt:lpstr>THANK YOU</vt:lpstr>
      <vt:lpstr>ADDITIONAL DISCUSSION  </vt:lpstr>
      <vt:lpstr>Challenge: DESIGNING reward function</vt:lpstr>
      <vt:lpstr>Challenge: DESIGNING reward function</vt:lpstr>
      <vt:lpstr>REWARD FUNCTION FAILURE ANECDOTES</vt:lpstr>
      <vt:lpstr>increasing sample efficiency</vt:lpstr>
      <vt:lpstr>Learning without a reward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Real-World Reinforcement Learning: Challenges and Opportunities</dc:title>
  <dc:creator>Enes Bilgin</dc:creator>
  <cp:lastModifiedBy>Enes Bilgin</cp:lastModifiedBy>
  <cp:revision>71</cp:revision>
  <dcterms:created xsi:type="dcterms:W3CDTF">2020-09-24T15:26:40Z</dcterms:created>
  <dcterms:modified xsi:type="dcterms:W3CDTF">2021-01-12T09:00:22Z</dcterms:modified>
</cp:coreProperties>
</file>